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6858000" cy="9144000"/>
  <p:embeddedFontLst>
    <p:embeddedFont>
      <p:font typeface="Roboto"/>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9" roundtripDataSignature="AMtx7mhuWwpGjN4M23glCilJcrYxiVTU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A3CFEDA-F9BF-4981-8690-D6EA9708B617}">
  <a:tblStyle styleId="{EA3CFEDA-F9BF-4981-8690-D6EA9708B617}"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E212A39D-5BD0-4AA5-A1D1-3D0E8A8F9013}"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94ffcde8db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94ffcde8db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394ffcde8db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Sửa,thêm ảnh</a:t>
            </a:r>
            <a:endParaRPr/>
          </a:p>
        </p:txBody>
      </p:sp>
      <p:sp>
        <p:nvSpPr>
          <p:cNvPr id="200" name="Google Shape;20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8bc905fa89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g38bc905fa89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9d6fab01de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thêm ảnh</a:t>
            </a:r>
            <a:endParaRPr/>
          </a:p>
        </p:txBody>
      </p:sp>
      <p:sp>
        <p:nvSpPr>
          <p:cNvPr id="216" name="Google Shape;216;g39d6fab01de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9d6fab01d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thêm ảnh</a:t>
            </a:r>
            <a:endParaRPr/>
          </a:p>
        </p:txBody>
      </p:sp>
      <p:sp>
        <p:nvSpPr>
          <p:cNvPr id="224" name="Google Shape;224;g39d6fab01d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8ef13a5922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g38ef13a5922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94ffcde8d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g394ffcde8d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8ef13a5922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Quản lý user(phân quyền),đọc trước slide thiết kế database</a:t>
            </a:r>
            <a:endParaRPr/>
          </a:p>
        </p:txBody>
      </p:sp>
      <p:sp>
        <p:nvSpPr>
          <p:cNvPr id="273" name="Google Shape;273;g38ef13a5922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8ef13a592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g38ef13a592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8ef13a5922_0_1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g38ef13a5922_0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8ef13a5922_0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g38ef13a5922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2" name="Google Shape;31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94ffcde8db_3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94ffcde8db_3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394ffcde8db_3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94ffcde8db_3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94ffcde8db_3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394ffcde8db_3_1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94ffcde8db_3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94ffcde8db_3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394ffcde8db_3_1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30"/>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5" name="Google Shape;55;p30"/>
          <p:cNvSpPr txBox="1"/>
          <p:nvPr>
            <p:ph idx="1" type="body"/>
          </p:nvPr>
        </p:nvSpPr>
        <p:spPr>
          <a:xfrm>
            <a:off x="337539" y="1032510"/>
            <a:ext cx="11515725" cy="493871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6" name="Google Shape;56;p30"/>
          <p:cNvSpPr txBox="1"/>
          <p:nvPr>
            <p:ph idx="10" type="dt"/>
          </p:nvPr>
        </p:nvSpPr>
        <p:spPr>
          <a:xfrm>
            <a:off x="838200" y="6486006"/>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rgbClr val="C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7" name="Google Shape;57;p30"/>
          <p:cNvSpPr txBox="1"/>
          <p:nvPr>
            <p:ph idx="11" type="ftr"/>
          </p:nvPr>
        </p:nvSpPr>
        <p:spPr>
          <a:xfrm>
            <a:off x="4038600" y="6486006"/>
            <a:ext cx="4114800" cy="3651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1200" u="none" cap="none" strike="noStrike">
                <a:solidFill>
                  <a:srgbClr val="C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8" name="Google Shape;58;p30"/>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31"/>
          <p:cNvSpPr txBox="1"/>
          <p:nvPr>
            <p:ph idx="10" type="dt"/>
          </p:nvPr>
        </p:nvSpPr>
        <p:spPr>
          <a:xfrm>
            <a:off x="838200" y="6486006"/>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rgbClr val="C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1" name="Google Shape;61;p31"/>
          <p:cNvSpPr txBox="1"/>
          <p:nvPr>
            <p:ph idx="11" type="ftr"/>
          </p:nvPr>
        </p:nvSpPr>
        <p:spPr>
          <a:xfrm>
            <a:off x="4038600" y="6486006"/>
            <a:ext cx="4114800" cy="3651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1200" u="none" cap="none" strike="noStrike">
                <a:solidFill>
                  <a:srgbClr val="C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2" name="Google Shape;62;p31"/>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31"/>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4" name="Google Shape;64;p31"/>
          <p:cNvSpPr/>
          <p:nvPr>
            <p:ph idx="2" type="chart"/>
          </p:nvPr>
        </p:nvSpPr>
        <p:spPr>
          <a:xfrm>
            <a:off x="338736" y="1406525"/>
            <a:ext cx="5757264" cy="46704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5" name="Google Shape;65;p31"/>
          <p:cNvSpPr/>
          <p:nvPr>
            <p:ph idx="3" type="tbl"/>
          </p:nvPr>
        </p:nvSpPr>
        <p:spPr>
          <a:xfrm>
            <a:off x="6210300" y="1392239"/>
            <a:ext cx="5592763" cy="468471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32"/>
          <p:cNvSpPr txBox="1"/>
          <p:nvPr>
            <p:ph idx="10" type="dt"/>
          </p:nvPr>
        </p:nvSpPr>
        <p:spPr>
          <a:xfrm>
            <a:off x="838200" y="6486006"/>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rgbClr val="C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8" name="Google Shape;68;p32"/>
          <p:cNvSpPr txBox="1"/>
          <p:nvPr>
            <p:ph idx="11" type="ftr"/>
          </p:nvPr>
        </p:nvSpPr>
        <p:spPr>
          <a:xfrm>
            <a:off x="4038600" y="6486006"/>
            <a:ext cx="4114800" cy="3651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1200" u="none" cap="none" strike="noStrike">
                <a:solidFill>
                  <a:srgbClr val="C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9" name="Google Shape;69;p32"/>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70" name="Google Shape;70;p32"/>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1" name="Google Shape;71;p32"/>
          <p:cNvSpPr/>
          <p:nvPr>
            <p:ph idx="2" type="chart"/>
          </p:nvPr>
        </p:nvSpPr>
        <p:spPr>
          <a:xfrm>
            <a:off x="330201" y="1406769"/>
            <a:ext cx="5765800" cy="4655894"/>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 name="Google Shape;72;p32"/>
          <p:cNvSpPr/>
          <p:nvPr>
            <p:ph idx="3" type="pic"/>
          </p:nvPr>
        </p:nvSpPr>
        <p:spPr>
          <a:xfrm>
            <a:off x="6238875" y="1414463"/>
            <a:ext cx="5445125" cy="4656137"/>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33"/>
          <p:cNvSpPr txBox="1"/>
          <p:nvPr>
            <p:ph idx="10" type="dt"/>
          </p:nvPr>
        </p:nvSpPr>
        <p:spPr>
          <a:xfrm>
            <a:off x="838200" y="6486006"/>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rgbClr val="C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5" name="Google Shape;75;p33"/>
          <p:cNvSpPr txBox="1"/>
          <p:nvPr>
            <p:ph idx="11" type="ftr"/>
          </p:nvPr>
        </p:nvSpPr>
        <p:spPr>
          <a:xfrm>
            <a:off x="4038600" y="6486006"/>
            <a:ext cx="4114800" cy="3651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1200" u="none" cap="none" strike="noStrike">
                <a:solidFill>
                  <a:srgbClr val="C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76" name="Google Shape;76;p33"/>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77" name="Google Shape;77;p33"/>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8" name="Google Shape;78;p33"/>
          <p:cNvSpPr/>
          <p:nvPr>
            <p:ph idx="2" type="chart"/>
          </p:nvPr>
        </p:nvSpPr>
        <p:spPr>
          <a:xfrm>
            <a:off x="330201" y="1406769"/>
            <a:ext cx="5765800" cy="4655894"/>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33"/>
          <p:cNvSpPr/>
          <p:nvPr>
            <p:ph idx="3" type="pic"/>
          </p:nvPr>
        </p:nvSpPr>
        <p:spPr>
          <a:xfrm>
            <a:off x="6238875" y="1414463"/>
            <a:ext cx="5445125" cy="4656137"/>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34"/>
          <p:cNvSpPr txBox="1"/>
          <p:nvPr>
            <p:ph idx="10" type="dt"/>
          </p:nvPr>
        </p:nvSpPr>
        <p:spPr>
          <a:xfrm>
            <a:off x="838200" y="6486006"/>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2" name="Google Shape;82;p34"/>
          <p:cNvSpPr txBox="1"/>
          <p:nvPr>
            <p:ph idx="11" type="ftr"/>
          </p:nvPr>
        </p:nvSpPr>
        <p:spPr>
          <a:xfrm>
            <a:off x="4038600" y="6486006"/>
            <a:ext cx="4114800" cy="3651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1200" u="none" cap="none" strike="noStrike">
                <a:solidFill>
                  <a:srgbClr val="C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3" name="Google Shape;83;p34"/>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34"/>
          <p:cNvSpPr txBox="1"/>
          <p:nvPr>
            <p:ph idx="1" type="body"/>
          </p:nvPr>
        </p:nvSpPr>
        <p:spPr>
          <a:xfrm>
            <a:off x="4558372" y="1248325"/>
            <a:ext cx="7391400" cy="5205412"/>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5" name="Google Shape;85;p34"/>
          <p:cNvSpPr txBox="1"/>
          <p:nvPr>
            <p:ph type="title"/>
          </p:nvPr>
        </p:nvSpPr>
        <p:spPr>
          <a:xfrm>
            <a:off x="4558372" y="404265"/>
            <a:ext cx="7391400" cy="43609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2800"/>
              <a:buFont typeface="Lato"/>
              <a:buNone/>
              <a:defRPr b="1" i="0" sz="2800" u="none" cap="none" strike="noStrike">
                <a:solidFill>
                  <a:schemeClr val="dk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35"/>
          <p:cNvSpPr txBox="1"/>
          <p:nvPr>
            <p:ph idx="10" type="dt"/>
          </p:nvPr>
        </p:nvSpPr>
        <p:spPr>
          <a:xfrm>
            <a:off x="838200" y="6492875"/>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8" name="Google Shape;88;p35"/>
          <p:cNvSpPr txBox="1"/>
          <p:nvPr>
            <p:ph idx="11" type="ftr"/>
          </p:nvPr>
        </p:nvSpPr>
        <p:spPr>
          <a:xfrm>
            <a:off x="4038600" y="6492875"/>
            <a:ext cx="4114800" cy="3651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1200" u="none" cap="none" strike="noStrike">
                <a:solidFill>
                  <a:srgbClr val="C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9" name="Google Shape;89;p35"/>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22"/>
          <p:cNvSpPr txBox="1"/>
          <p:nvPr>
            <p:ph idx="10" type="dt"/>
          </p:nvPr>
        </p:nvSpPr>
        <p:spPr>
          <a:xfrm>
            <a:off x="838200" y="6486006"/>
            <a:ext cx="2743200" cy="3651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1200" u="none" cap="none" strike="noStrike">
                <a:solidFill>
                  <a:srgbClr val="C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2"/>
          <p:cNvSpPr txBox="1"/>
          <p:nvPr>
            <p:ph idx="11" type="ftr"/>
          </p:nvPr>
        </p:nvSpPr>
        <p:spPr>
          <a:xfrm>
            <a:off x="4038600" y="6486006"/>
            <a:ext cx="4114800" cy="3651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1200" u="none" cap="none" strike="noStrike">
                <a:solidFill>
                  <a:srgbClr val="C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2"/>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3"/>
          <p:cNvSpPr txBox="1"/>
          <p:nvPr>
            <p:ph type="title"/>
          </p:nvPr>
        </p:nvSpPr>
        <p:spPr>
          <a:xfrm>
            <a:off x="651933" y="-87315"/>
            <a:ext cx="10701867"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1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 name="Google Shape;17;p23"/>
          <p:cNvSpPr txBox="1"/>
          <p:nvPr>
            <p:ph idx="1" type="body"/>
          </p:nvPr>
        </p:nvSpPr>
        <p:spPr>
          <a:xfrm>
            <a:off x="651933" y="1346203"/>
            <a:ext cx="10701867" cy="4902199"/>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90000"/>
              </a:lnSpc>
              <a:spcBef>
                <a:spcPts val="565"/>
              </a:spcBef>
              <a:spcAft>
                <a:spcPts val="0"/>
              </a:spcAft>
              <a:buClr>
                <a:srgbClr val="3F3F3F"/>
              </a:buClr>
              <a:buSzPts val="1800"/>
              <a:buFont typeface="Arial"/>
              <a:buChar char="•"/>
              <a:defRPr b="0" i="0" sz="1400" u="none" cap="none" strike="noStrike">
                <a:solidFill>
                  <a:srgbClr val="000000"/>
                </a:solidFill>
                <a:latin typeface="Arial"/>
                <a:ea typeface="Arial"/>
                <a:cs typeface="Arial"/>
                <a:sym typeface="Arial"/>
              </a:defRPr>
            </a:lvl1pPr>
            <a:lvl2pPr indent="-342900" lvl="1" marL="914400" marR="0" rtl="0" algn="l">
              <a:lnSpc>
                <a:spcPct val="90000"/>
              </a:lnSpc>
              <a:spcBef>
                <a:spcPts val="280"/>
              </a:spcBef>
              <a:spcAft>
                <a:spcPts val="0"/>
              </a:spcAft>
              <a:buClr>
                <a:srgbClr val="3F3F3F"/>
              </a:buClr>
              <a:buSzPts val="1800"/>
              <a:buFont typeface="Arial"/>
              <a:buChar char="•"/>
              <a:defRPr b="0" i="0" sz="1400" u="none" cap="none" strike="noStrike">
                <a:solidFill>
                  <a:srgbClr val="000000"/>
                </a:solidFill>
                <a:latin typeface="Arial"/>
                <a:ea typeface="Arial"/>
                <a:cs typeface="Arial"/>
                <a:sym typeface="Arial"/>
              </a:defRPr>
            </a:lvl2pPr>
            <a:lvl3pPr indent="-342900" lvl="2" marL="1371600" marR="0" rtl="0" algn="l">
              <a:lnSpc>
                <a:spcPct val="90000"/>
              </a:lnSpc>
              <a:spcBef>
                <a:spcPts val="280"/>
              </a:spcBef>
              <a:spcAft>
                <a:spcPts val="0"/>
              </a:spcAft>
              <a:buClr>
                <a:srgbClr val="3F3F3F"/>
              </a:buClr>
              <a:buSzPts val="1800"/>
              <a:buFont typeface="Arial"/>
              <a:buChar char="•"/>
              <a:defRPr b="0" i="0" sz="1400" u="none" cap="none" strike="noStrike">
                <a:solidFill>
                  <a:srgbClr val="000000"/>
                </a:solidFill>
                <a:latin typeface="Arial"/>
                <a:ea typeface="Arial"/>
                <a:cs typeface="Arial"/>
                <a:sym typeface="Arial"/>
              </a:defRPr>
            </a:lvl3pPr>
            <a:lvl4pPr indent="-342900" lvl="3" marL="1828800" marR="0" rtl="0" algn="l">
              <a:lnSpc>
                <a:spcPct val="90000"/>
              </a:lnSpc>
              <a:spcBef>
                <a:spcPts val="280"/>
              </a:spcBef>
              <a:spcAft>
                <a:spcPts val="0"/>
              </a:spcAft>
              <a:buClr>
                <a:srgbClr val="3F3F3F"/>
              </a:buClr>
              <a:buSzPts val="1800"/>
              <a:buFont typeface="Arial"/>
              <a:buChar char="•"/>
              <a:defRPr b="0" i="0" sz="1400" u="none" cap="none" strike="noStrike">
                <a:solidFill>
                  <a:srgbClr val="000000"/>
                </a:solidFill>
                <a:latin typeface="Arial"/>
                <a:ea typeface="Arial"/>
                <a:cs typeface="Arial"/>
                <a:sym typeface="Arial"/>
              </a:defRPr>
            </a:lvl4pPr>
            <a:lvl5pPr indent="-342900" lvl="4" marL="2286000" marR="0" rtl="0" algn="l">
              <a:lnSpc>
                <a:spcPct val="90000"/>
              </a:lnSpc>
              <a:spcBef>
                <a:spcPts val="280"/>
              </a:spcBef>
              <a:spcAft>
                <a:spcPts val="0"/>
              </a:spcAft>
              <a:buClr>
                <a:srgbClr val="3F3F3F"/>
              </a:buClr>
              <a:buSzPts val="1800"/>
              <a:buFont typeface="Arial"/>
              <a:buChar char="•"/>
              <a:defRPr b="0" i="0" sz="1400" u="none" cap="none" strike="noStrike">
                <a:solidFill>
                  <a:srgbClr val="000000"/>
                </a:solidFill>
                <a:latin typeface="Arial"/>
                <a:ea typeface="Arial"/>
                <a:cs typeface="Arial"/>
                <a:sym typeface="Arial"/>
              </a:defRPr>
            </a:lvl5pPr>
            <a:lvl6pPr indent="-342900" lvl="5" marL="2743200" marR="0" rtl="0" algn="l">
              <a:lnSpc>
                <a:spcPct val="90000"/>
              </a:lnSpc>
              <a:spcBef>
                <a:spcPts val="28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6pPr>
            <a:lvl7pPr indent="-342900" lvl="6" marL="3200400" marR="0" rtl="0" algn="l">
              <a:lnSpc>
                <a:spcPct val="90000"/>
              </a:lnSpc>
              <a:spcBef>
                <a:spcPts val="28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7pPr>
            <a:lvl8pPr indent="-342900" lvl="7" marL="3657600" marR="0" rtl="0" algn="l">
              <a:lnSpc>
                <a:spcPct val="90000"/>
              </a:lnSpc>
              <a:spcBef>
                <a:spcPts val="28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8pPr>
            <a:lvl9pPr indent="-342900" lvl="8" marL="4114800" marR="0" rtl="0" algn="l">
              <a:lnSpc>
                <a:spcPct val="90000"/>
              </a:lnSpc>
              <a:spcBef>
                <a:spcPts val="280"/>
              </a:spcBef>
              <a:spcAft>
                <a:spcPts val="0"/>
              </a:spcAft>
              <a:buClr>
                <a:schemeClr val="dk1"/>
              </a:buClr>
              <a:buSzPts val="1800"/>
              <a:buFont typeface="Arial"/>
              <a:buChar char="•"/>
              <a:defRPr b="0" i="0" sz="1400" u="none" cap="none" strike="noStrike">
                <a:solidFill>
                  <a:srgbClr val="000000"/>
                </a:solidFill>
                <a:latin typeface="Arial"/>
                <a:ea typeface="Arial"/>
                <a:cs typeface="Arial"/>
                <a:sym typeface="Arial"/>
              </a:defRPr>
            </a:lvl9pPr>
          </a:lstStyle>
          <a:p/>
        </p:txBody>
      </p:sp>
      <p:sp>
        <p:nvSpPr>
          <p:cNvPr id="18" name="Google Shape;18;p23"/>
          <p:cNvSpPr txBox="1"/>
          <p:nvPr>
            <p:ph idx="10" type="dt"/>
          </p:nvPr>
        </p:nvSpPr>
        <p:spPr>
          <a:xfrm>
            <a:off x="838200" y="6356355"/>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p23"/>
          <p:cNvSpPr txBox="1"/>
          <p:nvPr>
            <p:ph idx="11" type="ftr"/>
          </p:nvPr>
        </p:nvSpPr>
        <p:spPr>
          <a:xfrm>
            <a:off x="4038600" y="6356355"/>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 name="Google Shape;20;p23"/>
          <p:cNvSpPr txBox="1"/>
          <p:nvPr>
            <p:ph idx="12" type="sldNum"/>
          </p:nvPr>
        </p:nvSpPr>
        <p:spPr>
          <a:xfrm>
            <a:off x="8610600" y="6356355"/>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24"/>
          <p:cNvSpPr txBox="1"/>
          <p:nvPr>
            <p:ph type="title"/>
          </p:nvPr>
        </p:nvSpPr>
        <p:spPr>
          <a:xfrm>
            <a:off x="3788898" y="2461846"/>
            <a:ext cx="4614203" cy="1934307"/>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4800"/>
              <a:buFont typeface="Lato"/>
              <a:buNone/>
              <a:defRPr b="1" i="0" sz="48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p:cSld name="仅标题">
    <p:spTree>
      <p:nvGrpSpPr>
        <p:cNvPr id="23" name="Shape 23"/>
        <p:cNvGrpSpPr/>
        <p:nvPr/>
      </p:nvGrpSpPr>
      <p:grpSpPr>
        <a:xfrm>
          <a:off x="0" y="0"/>
          <a:ext cx="0" cy="0"/>
          <a:chOff x="0" y="0"/>
          <a:chExt cx="0" cy="0"/>
        </a:xfrm>
      </p:grpSpPr>
      <p:sp>
        <p:nvSpPr>
          <p:cNvPr id="24" name="Google Shape;24;p25"/>
          <p:cNvSpPr txBox="1"/>
          <p:nvPr>
            <p:ph type="title"/>
          </p:nvPr>
        </p:nvSpPr>
        <p:spPr>
          <a:xfrm>
            <a:off x="696000" y="394405"/>
            <a:ext cx="10800000" cy="792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1400"/>
              <a:buNone/>
              <a:defRPr b="0" i="0" sz="3200" u="none" cap="none" strike="noStrike">
                <a:solidFill>
                  <a:srgbClr val="262626"/>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5" name="Google Shape;25;p25"/>
          <p:cNvSpPr txBox="1"/>
          <p:nvPr>
            <p:ph idx="10" type="dt"/>
          </p:nvPr>
        </p:nvSpPr>
        <p:spPr>
          <a:xfrm>
            <a:off x="612000" y="6314400"/>
            <a:ext cx="2700000" cy="316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6" name="Google Shape;26;p25"/>
          <p:cNvSpPr txBox="1"/>
          <p:nvPr>
            <p:ph idx="11" type="ftr"/>
          </p:nvPr>
        </p:nvSpPr>
        <p:spPr>
          <a:xfrm>
            <a:off x="4116000" y="6314400"/>
            <a:ext cx="3960000" cy="316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7" name="Google Shape;27;p25"/>
          <p:cNvSpPr txBox="1"/>
          <p:nvPr>
            <p:ph idx="12" type="sldNum"/>
          </p:nvPr>
        </p:nvSpPr>
        <p:spPr>
          <a:xfrm>
            <a:off x="8877600" y="6314400"/>
            <a:ext cx="2700000" cy="3168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26"/>
          <p:cNvSpPr txBox="1"/>
          <p:nvPr>
            <p:ph idx="10" type="dt"/>
          </p:nvPr>
        </p:nvSpPr>
        <p:spPr>
          <a:xfrm>
            <a:off x="838200" y="6486006"/>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rgbClr val="C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0" name="Google Shape;30;p26"/>
          <p:cNvSpPr txBox="1"/>
          <p:nvPr>
            <p:ph idx="11" type="ftr"/>
          </p:nvPr>
        </p:nvSpPr>
        <p:spPr>
          <a:xfrm>
            <a:off x="4038600" y="6486006"/>
            <a:ext cx="4114800" cy="3651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1200" u="none" cap="none" strike="noStrike">
                <a:solidFill>
                  <a:srgbClr val="C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1" name="Google Shape;31;p26"/>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32" name="Google Shape;32;p26"/>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 name="Google Shape;33;p26"/>
          <p:cNvSpPr txBox="1"/>
          <p:nvPr>
            <p:ph idx="1" type="body"/>
          </p:nvPr>
        </p:nvSpPr>
        <p:spPr>
          <a:xfrm>
            <a:off x="338736" y="1058844"/>
            <a:ext cx="11514528" cy="4909124"/>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27"/>
          <p:cNvSpPr txBox="1"/>
          <p:nvPr>
            <p:ph idx="10" type="dt"/>
          </p:nvPr>
        </p:nvSpPr>
        <p:spPr>
          <a:xfrm>
            <a:off x="838200" y="6486006"/>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rgbClr val="C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6" name="Google Shape;36;p27"/>
          <p:cNvSpPr txBox="1"/>
          <p:nvPr>
            <p:ph idx="11" type="ftr"/>
          </p:nvPr>
        </p:nvSpPr>
        <p:spPr>
          <a:xfrm>
            <a:off x="4038600" y="6486006"/>
            <a:ext cx="4114800" cy="3651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1200" u="none" cap="none" strike="noStrike">
                <a:solidFill>
                  <a:srgbClr val="C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7" name="Google Shape;37;p27"/>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38" name="Google Shape;38;p27"/>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9" name="Google Shape;39;p27"/>
          <p:cNvSpPr/>
          <p:nvPr>
            <p:ph idx="2" type="chart"/>
          </p:nvPr>
        </p:nvSpPr>
        <p:spPr>
          <a:xfrm>
            <a:off x="330201" y="1406769"/>
            <a:ext cx="5765800" cy="4655894"/>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p27"/>
          <p:cNvSpPr/>
          <p:nvPr>
            <p:ph idx="3" type="pic"/>
          </p:nvPr>
        </p:nvSpPr>
        <p:spPr>
          <a:xfrm>
            <a:off x="6238875" y="1414463"/>
            <a:ext cx="5445125" cy="4656137"/>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28"/>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3" name="Google Shape;43;p28"/>
          <p:cNvSpPr txBox="1"/>
          <p:nvPr>
            <p:ph idx="1" type="body"/>
          </p:nvPr>
        </p:nvSpPr>
        <p:spPr>
          <a:xfrm>
            <a:off x="337539" y="1032510"/>
            <a:ext cx="11515725" cy="493871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28"/>
          <p:cNvSpPr txBox="1"/>
          <p:nvPr>
            <p:ph idx="10" type="dt"/>
          </p:nvPr>
        </p:nvSpPr>
        <p:spPr>
          <a:xfrm>
            <a:off x="838200" y="6486006"/>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rgbClr val="C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5" name="Google Shape;45;p28"/>
          <p:cNvSpPr txBox="1"/>
          <p:nvPr>
            <p:ph idx="11" type="ftr"/>
          </p:nvPr>
        </p:nvSpPr>
        <p:spPr>
          <a:xfrm>
            <a:off x="4038600" y="6486006"/>
            <a:ext cx="4114800" cy="3651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1200" u="none" cap="none" strike="noStrike">
                <a:solidFill>
                  <a:srgbClr val="C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6" name="Google Shape;46;p28"/>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mparison">
  <p:cSld name="2_Comparison">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29"/>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9" name="Google Shape;49;p29"/>
          <p:cNvSpPr txBox="1"/>
          <p:nvPr>
            <p:ph idx="1" type="body"/>
          </p:nvPr>
        </p:nvSpPr>
        <p:spPr>
          <a:xfrm>
            <a:off x="337539" y="1032510"/>
            <a:ext cx="11515725" cy="493871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 name="Google Shape;50;p29"/>
          <p:cNvSpPr txBox="1"/>
          <p:nvPr>
            <p:ph idx="10" type="dt"/>
          </p:nvPr>
        </p:nvSpPr>
        <p:spPr>
          <a:xfrm>
            <a:off x="838200" y="6486006"/>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1200" u="none" cap="none" strike="noStrike">
                <a:solidFill>
                  <a:srgbClr val="C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1" name="Google Shape;51;p29"/>
          <p:cNvSpPr txBox="1"/>
          <p:nvPr>
            <p:ph idx="11" type="ftr"/>
          </p:nvPr>
        </p:nvSpPr>
        <p:spPr>
          <a:xfrm>
            <a:off x="4038600" y="6486006"/>
            <a:ext cx="4114800" cy="365125"/>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1200" u="none" cap="none" strike="noStrike">
                <a:solidFill>
                  <a:srgbClr val="C00000"/>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2" name="Google Shape;52;p29"/>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1.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hyperlink" Target="http://research.com" TargetMode="Externa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12.png"/><Relationship Id="rId6"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1.ki" TargetMode="External"/><Relationship Id="rId4" Type="http://schemas.openxmlformats.org/officeDocument/2006/relationships/hyperlink" Target="http://1.ki"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1.ki" TargetMode="Externa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394ffcde8db_0_15"/>
          <p:cNvSpPr txBox="1"/>
          <p:nvPr>
            <p:ph idx="12" type="sldNum"/>
          </p:nvPr>
        </p:nvSpPr>
        <p:spPr>
          <a:xfrm>
            <a:off x="9156511" y="6492875"/>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82" name="Google Shape;182;g394ffcde8db_0_15"/>
          <p:cNvSpPr txBox="1"/>
          <p:nvPr>
            <p:ph type="title"/>
          </p:nvPr>
        </p:nvSpPr>
        <p:spPr>
          <a:xfrm>
            <a:off x="338736" y="112543"/>
            <a:ext cx="11514600" cy="436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1.Khảo Sát Nhu Cầu Thực Tế</a:t>
            </a:r>
            <a:endParaRPr/>
          </a:p>
        </p:txBody>
      </p:sp>
      <p:sp>
        <p:nvSpPr>
          <p:cNvPr id="183" name="Google Shape;183;g394ffcde8db_0_15"/>
          <p:cNvSpPr/>
          <p:nvPr>
            <p:ph idx="2" type="chart"/>
          </p:nvPr>
        </p:nvSpPr>
        <p:spPr>
          <a:xfrm>
            <a:off x="338736" y="1406525"/>
            <a:ext cx="5757300" cy="4670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184" name="Google Shape;184;g394ffcde8db_0_15"/>
          <p:cNvSpPr/>
          <p:nvPr>
            <p:ph idx="3" type="tbl"/>
          </p:nvPr>
        </p:nvSpPr>
        <p:spPr>
          <a:xfrm>
            <a:off x="6210300" y="1392239"/>
            <a:ext cx="5592900" cy="468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Trong 1 bài viết trên trang </a:t>
            </a:r>
            <a:r>
              <a:rPr lang="en-US" u="sng">
                <a:solidFill>
                  <a:schemeClr val="hlink"/>
                </a:solidFill>
                <a:hlinkClick r:id="rId3"/>
              </a:rPr>
              <a:t>Research.com</a:t>
            </a:r>
            <a:r>
              <a:rPr lang="en-US"/>
              <a:t>, </a:t>
            </a:r>
            <a:r>
              <a:rPr lang="en-US" sz="1200">
                <a:solidFill>
                  <a:srgbClr val="0A0A0A"/>
                </a:solidFill>
                <a:highlight>
                  <a:srgbClr val="FFFFFF"/>
                </a:highlight>
                <a:latin typeface="Roboto"/>
                <a:ea typeface="Roboto"/>
                <a:cs typeface="Roboto"/>
                <a:sym typeface="Roboto"/>
              </a:rPr>
              <a:t> </a:t>
            </a:r>
            <a:r>
              <a:rPr lang="en-US">
                <a:solidFill>
                  <a:srgbClr val="0A0A0A"/>
                </a:solidFill>
                <a:highlight>
                  <a:srgbClr val="FFFFFF"/>
                </a:highlight>
              </a:rPr>
              <a:t>chỉ ra rằng ở Mỹ:</a:t>
            </a:r>
            <a:br>
              <a:rPr lang="en-US">
                <a:solidFill>
                  <a:srgbClr val="0A0A0A"/>
                </a:solidFill>
                <a:highlight>
                  <a:srgbClr val="FFFFFF"/>
                </a:highlight>
              </a:rPr>
            </a:br>
            <a:r>
              <a:rPr b="1" lang="en-US"/>
              <a:t>74% giáo viên</a:t>
            </a:r>
            <a:r>
              <a:rPr lang="en-US"/>
              <a:t> sử dụng hình thức học tập dựa trên trò chơi kỹ thuật số để </a:t>
            </a:r>
            <a:r>
              <a:rPr b="1" lang="en-US"/>
              <a:t>tăng cường bài giảng</a:t>
            </a:r>
            <a:r>
              <a:rPr lang="en-US"/>
              <a:t>.</a:t>
            </a:r>
            <a:br>
              <a:rPr lang="en-US"/>
            </a:br>
            <a:endParaRPr/>
          </a:p>
          <a:p>
            <a:pPr indent="0" lvl="0" marL="0" rtl="0" algn="l">
              <a:spcBef>
                <a:spcPts val="0"/>
              </a:spcBef>
              <a:spcAft>
                <a:spcPts val="0"/>
              </a:spcAft>
              <a:buClr>
                <a:schemeClr val="dk1"/>
              </a:buClr>
              <a:buSzPts val="1100"/>
              <a:buFont typeface="Arial"/>
              <a:buNone/>
            </a:pPr>
            <a:r>
              <a:rPr b="1" lang="en-US"/>
              <a:t>Hơn 90% thời gian trên lớp</a:t>
            </a:r>
            <a:r>
              <a:rPr lang="en-US"/>
              <a:t> được sử dụng cho các </a:t>
            </a:r>
            <a:r>
              <a:rPr b="1" lang="en-US"/>
              <a:t>nhiệm vụ khi áp dụng học tập dựa trên trò chơi</a:t>
            </a:r>
            <a:r>
              <a:rPr lang="en-US"/>
              <a:t>.</a:t>
            </a:r>
            <a:br>
              <a:rPr lang="en-US"/>
            </a:br>
            <a:endParaRPr/>
          </a:p>
          <a:p>
            <a:pPr indent="0" lvl="0" marL="0" rtl="0" algn="l">
              <a:spcBef>
                <a:spcPts val="0"/>
              </a:spcBef>
              <a:spcAft>
                <a:spcPts val="0"/>
              </a:spcAft>
              <a:buClr>
                <a:schemeClr val="dk1"/>
              </a:buClr>
              <a:buSzPts val="1100"/>
              <a:buFont typeface="Arial"/>
              <a:buNone/>
            </a:pPr>
            <a:r>
              <a:rPr b="1" lang="en-US"/>
              <a:t>Khoảng 55% giáo viên</a:t>
            </a:r>
            <a:r>
              <a:rPr lang="en-US"/>
              <a:t> </a:t>
            </a:r>
            <a:r>
              <a:rPr b="1" lang="en-US"/>
              <a:t>hoàn toàn đồng ý</a:t>
            </a:r>
            <a:r>
              <a:rPr lang="en-US"/>
              <a:t> rằng học tập dựa trên trò chơi là </a:t>
            </a:r>
            <a:r>
              <a:rPr b="1" lang="en-US"/>
              <a:t>thiết yếu cho việc giảng dạy</a:t>
            </a:r>
            <a:r>
              <a:rPr lang="en-US"/>
              <a:t>.</a:t>
            </a:r>
            <a:endParaRPr/>
          </a:p>
          <a:p>
            <a:pPr indent="0" lvl="0" marL="0" rtl="0" algn="l">
              <a:spcBef>
                <a:spcPts val="0"/>
              </a:spcBef>
              <a:spcAft>
                <a:spcPts val="0"/>
              </a:spcAft>
              <a:buNone/>
            </a:pPr>
            <a:r>
              <a:rPr lang="en-US">
                <a:solidFill>
                  <a:srgbClr val="0A0A0A"/>
                </a:solidFill>
                <a:highlight>
                  <a:srgbClr val="FFFFFF"/>
                </a:highlight>
              </a:rPr>
              <a:t> Như vậy có thể thấy ở các nước phát triển họ đã ứng dụng rất tốt các phần mềm, trang web để tăng cường chất lượng học tập.</a:t>
            </a:r>
            <a:br>
              <a:rPr lang="en-US">
                <a:solidFill>
                  <a:srgbClr val="0A0A0A"/>
                </a:solidFill>
                <a:highlight>
                  <a:srgbClr val="FFFFFF"/>
                </a:highlight>
              </a:rPr>
            </a:br>
            <a:r>
              <a:rPr lang="en-US">
                <a:solidFill>
                  <a:srgbClr val="0A0A0A"/>
                </a:solidFill>
                <a:highlight>
                  <a:srgbClr val="FFFFFF"/>
                </a:highlight>
              </a:rPr>
              <a:t> </a:t>
            </a:r>
            <a:endParaRPr>
              <a:solidFill>
                <a:srgbClr val="0A0A0A"/>
              </a:solidFill>
              <a:highlight>
                <a:srgbClr val="FFFFFF"/>
              </a:highlight>
            </a:endParaRPr>
          </a:p>
        </p:txBody>
      </p:sp>
      <p:pic>
        <p:nvPicPr>
          <p:cNvPr id="185" name="Google Shape;185;g394ffcde8db_0_15"/>
          <p:cNvPicPr preferRelativeResize="0"/>
          <p:nvPr/>
        </p:nvPicPr>
        <p:blipFill>
          <a:blip r:embed="rId4">
            <a:alphaModFix/>
          </a:blip>
          <a:stretch>
            <a:fillRect/>
          </a:stretch>
        </p:blipFill>
        <p:spPr>
          <a:xfrm>
            <a:off x="0" y="1392250"/>
            <a:ext cx="6210299" cy="4684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8"/>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p>
            <a:pPr indent="-387350" lvl="0" marL="457200" rtl="0" algn="l">
              <a:lnSpc>
                <a:spcPct val="90000"/>
              </a:lnSpc>
              <a:spcBef>
                <a:spcPts val="0"/>
              </a:spcBef>
              <a:spcAft>
                <a:spcPts val="0"/>
              </a:spcAft>
              <a:buSzPts val="2500"/>
              <a:buFont typeface="Arial"/>
              <a:buAutoNum type="romanUcPeriod"/>
            </a:pPr>
            <a:r>
              <a:rPr lang="en-US" sz="2500">
                <a:latin typeface="Arial"/>
                <a:ea typeface="Arial"/>
                <a:cs typeface="Arial"/>
                <a:sym typeface="Arial"/>
              </a:rPr>
              <a:t>ĐẶT VẤN ĐỀ </a:t>
            </a:r>
            <a:endParaRPr sz="2500">
              <a:latin typeface="Arial"/>
              <a:ea typeface="Arial"/>
              <a:cs typeface="Arial"/>
              <a:sym typeface="Arial"/>
            </a:endParaRPr>
          </a:p>
        </p:txBody>
      </p:sp>
      <p:sp>
        <p:nvSpPr>
          <p:cNvPr id="191" name="Google Shape;191;p8"/>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2" name="Google Shape;192;p8"/>
          <p:cNvSpPr/>
          <p:nvPr/>
        </p:nvSpPr>
        <p:spPr>
          <a:xfrm>
            <a:off x="152400" y="-32267"/>
            <a:ext cx="248786" cy="36933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t>
            </a:r>
            <a:endParaRPr/>
          </a:p>
        </p:txBody>
      </p:sp>
      <p:sp>
        <p:nvSpPr>
          <p:cNvPr id="193" name="Google Shape;193;p8"/>
          <p:cNvSpPr txBox="1"/>
          <p:nvPr/>
        </p:nvSpPr>
        <p:spPr>
          <a:xfrm>
            <a:off x="401175" y="1142000"/>
            <a:ext cx="4727400" cy="369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2400"/>
              <a:t>Như vậy qua việc khảo sát,chúng em thấy được phương pháp truyền thống đang gây ra nhiều bất tiện cho cả học sinh,phụ huynh và giáo viên. Xuất phát từ những nhu cầu đó chúng em muốn tạo ra 1 sản phẩm phần nào khắc phục được những nhược điểm của phương pháp truyền thống</a:t>
            </a:r>
            <a:endParaRPr b="1" i="0" sz="2400" u="none" cap="none" strike="noStrike">
              <a:solidFill>
                <a:schemeClr val="dk1"/>
              </a:solidFill>
            </a:endParaRPr>
          </a:p>
        </p:txBody>
      </p:sp>
      <p:pic>
        <p:nvPicPr>
          <p:cNvPr id="194" name="Google Shape;194;p8"/>
          <p:cNvPicPr preferRelativeResize="0"/>
          <p:nvPr/>
        </p:nvPicPr>
        <p:blipFill>
          <a:blip r:embed="rId3">
            <a:alphaModFix/>
          </a:blip>
          <a:stretch>
            <a:fillRect/>
          </a:stretch>
        </p:blipFill>
        <p:spPr>
          <a:xfrm>
            <a:off x="9156500" y="1142000"/>
            <a:ext cx="3035500" cy="2328799"/>
          </a:xfrm>
          <a:prstGeom prst="rect">
            <a:avLst/>
          </a:prstGeom>
          <a:noFill/>
          <a:ln>
            <a:noFill/>
          </a:ln>
        </p:spPr>
      </p:pic>
      <p:pic>
        <p:nvPicPr>
          <p:cNvPr id="195" name="Google Shape;195;p8"/>
          <p:cNvPicPr preferRelativeResize="0"/>
          <p:nvPr/>
        </p:nvPicPr>
        <p:blipFill>
          <a:blip r:embed="rId4">
            <a:alphaModFix/>
          </a:blip>
          <a:stretch>
            <a:fillRect/>
          </a:stretch>
        </p:blipFill>
        <p:spPr>
          <a:xfrm>
            <a:off x="5509525" y="1142000"/>
            <a:ext cx="3646974" cy="2328800"/>
          </a:xfrm>
          <a:prstGeom prst="rect">
            <a:avLst/>
          </a:prstGeom>
          <a:noFill/>
          <a:ln>
            <a:noFill/>
          </a:ln>
        </p:spPr>
      </p:pic>
      <p:pic>
        <p:nvPicPr>
          <p:cNvPr id="196" name="Google Shape;196;p8"/>
          <p:cNvPicPr preferRelativeResize="0"/>
          <p:nvPr/>
        </p:nvPicPr>
        <p:blipFill>
          <a:blip r:embed="rId5">
            <a:alphaModFix/>
          </a:blip>
          <a:stretch>
            <a:fillRect/>
          </a:stretch>
        </p:blipFill>
        <p:spPr>
          <a:xfrm>
            <a:off x="5499013" y="3470800"/>
            <a:ext cx="3668001" cy="2565825"/>
          </a:xfrm>
          <a:prstGeom prst="rect">
            <a:avLst/>
          </a:prstGeom>
          <a:noFill/>
          <a:ln>
            <a:noFill/>
          </a:ln>
        </p:spPr>
      </p:pic>
      <p:pic>
        <p:nvPicPr>
          <p:cNvPr id="197" name="Google Shape;197;p8"/>
          <p:cNvPicPr preferRelativeResize="0"/>
          <p:nvPr/>
        </p:nvPicPr>
        <p:blipFill>
          <a:blip r:embed="rId6">
            <a:alphaModFix/>
          </a:blip>
          <a:stretch>
            <a:fillRect/>
          </a:stretch>
        </p:blipFill>
        <p:spPr>
          <a:xfrm>
            <a:off x="9143950" y="3470800"/>
            <a:ext cx="3060602" cy="25658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9"/>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0"/>
              </a:spcBef>
              <a:spcAft>
                <a:spcPts val="0"/>
              </a:spcAft>
              <a:buSzPts val="2800"/>
              <a:buFont typeface="Arial"/>
              <a:buAutoNum type="romanUcPeriod"/>
            </a:pPr>
            <a:r>
              <a:rPr lang="en-US">
                <a:latin typeface="Arial"/>
                <a:ea typeface="Arial"/>
                <a:cs typeface="Arial"/>
                <a:sym typeface="Arial"/>
              </a:rPr>
              <a:t>ĐẶT VẤN ĐỀ</a:t>
            </a:r>
            <a:br>
              <a:rPr lang="en-US">
                <a:latin typeface="Arial"/>
                <a:ea typeface="Arial"/>
                <a:cs typeface="Arial"/>
                <a:sym typeface="Arial"/>
              </a:rPr>
            </a:br>
            <a:endParaRPr>
              <a:latin typeface="Arial"/>
              <a:ea typeface="Arial"/>
              <a:cs typeface="Arial"/>
              <a:sym typeface="Arial"/>
            </a:endParaRPr>
          </a:p>
        </p:txBody>
      </p:sp>
      <p:sp>
        <p:nvSpPr>
          <p:cNvPr id="203" name="Google Shape;203;p9"/>
          <p:cNvSpPr txBox="1"/>
          <p:nvPr>
            <p:ph idx="1" type="body"/>
          </p:nvPr>
        </p:nvSpPr>
        <p:spPr>
          <a:xfrm>
            <a:off x="337539" y="1032510"/>
            <a:ext cx="11515725" cy="4938713"/>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latin typeface="Arial"/>
                <a:ea typeface="Arial"/>
                <a:cs typeface="Arial"/>
                <a:sym typeface="Arial"/>
              </a:rPr>
              <a:t>Đối tượng sử dụng </a:t>
            </a:r>
            <a:r>
              <a:rPr lang="en-US">
                <a:latin typeface="Arial"/>
                <a:ea typeface="Arial"/>
                <a:cs typeface="Arial"/>
                <a:sym typeface="Arial"/>
              </a:rPr>
              <a:t>: </a:t>
            </a: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800"/>
              <a:buNone/>
            </a:pPr>
            <a:r>
              <a:rPr lang="en-US">
                <a:latin typeface="Arial"/>
                <a:ea typeface="Arial"/>
                <a:cs typeface="Arial"/>
                <a:sym typeface="Arial"/>
              </a:rPr>
              <a:t>   - </a:t>
            </a:r>
            <a:r>
              <a:rPr lang="en-US">
                <a:latin typeface="Arial"/>
                <a:ea typeface="Arial"/>
                <a:cs typeface="Arial"/>
                <a:sym typeface="Arial"/>
              </a:rPr>
              <a:t>Học sinh lớp 3</a:t>
            </a:r>
            <a:r>
              <a:rPr lang="en-US">
                <a:latin typeface="Arial"/>
                <a:ea typeface="Arial"/>
                <a:cs typeface="Arial"/>
                <a:sym typeface="Arial"/>
              </a:rPr>
              <a:t>: </a:t>
            </a:r>
            <a:r>
              <a:rPr lang="en-US">
                <a:latin typeface="Arial"/>
                <a:ea typeface="Arial"/>
                <a:cs typeface="Arial"/>
                <a:sym typeface="Arial"/>
              </a:rPr>
              <a:t>là đối tượng trung tâm và quan trọng của hệ thống, học tập và luyện tập </a:t>
            </a:r>
            <a:r>
              <a:rPr lang="en-US">
                <a:latin typeface="Arial"/>
                <a:ea typeface="Arial"/>
                <a:cs typeface="Arial"/>
                <a:sym typeface="Arial"/>
              </a:rPr>
              <a:t> </a:t>
            </a: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800"/>
              <a:buNone/>
            </a:pPr>
            <a:r>
              <a:rPr lang="en-US">
                <a:latin typeface="Arial"/>
                <a:ea typeface="Arial"/>
                <a:cs typeface="Arial"/>
                <a:sym typeface="Arial"/>
              </a:rPr>
              <a:t>   -</a:t>
            </a:r>
            <a:r>
              <a:rPr lang="en-US">
                <a:latin typeface="Arial"/>
                <a:ea typeface="Arial"/>
                <a:cs typeface="Arial"/>
                <a:sym typeface="Arial"/>
              </a:rPr>
              <a:t>Giáo viên bộ môn Toán lớp 3</a:t>
            </a:r>
            <a:r>
              <a:rPr lang="en-US">
                <a:latin typeface="Arial"/>
                <a:ea typeface="Arial"/>
                <a:cs typeface="Arial"/>
                <a:sym typeface="Arial"/>
              </a:rPr>
              <a:t>: nắm bắt được tình h</a:t>
            </a:r>
            <a:r>
              <a:rPr lang="en-US">
                <a:latin typeface="Arial"/>
                <a:ea typeface="Arial"/>
                <a:cs typeface="Arial"/>
                <a:sym typeface="Arial"/>
              </a:rPr>
              <a:t>ọc sinh, mức độ hoàn thiện bài tập, kết quả kiểm tra của từng học sinh </a:t>
            </a: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800"/>
              <a:buNone/>
            </a:pPr>
            <a:r>
              <a:rPr lang="en-US">
                <a:latin typeface="Arial"/>
                <a:ea typeface="Arial"/>
                <a:cs typeface="Arial"/>
                <a:sym typeface="Arial"/>
              </a:rPr>
              <a:t>   - </a:t>
            </a:r>
            <a:r>
              <a:rPr lang="en-US">
                <a:latin typeface="Arial"/>
                <a:ea typeface="Arial"/>
                <a:cs typeface="Arial"/>
                <a:sym typeface="Arial"/>
              </a:rPr>
              <a:t>Phụ huynh học sinh: Nắm bắt được tình hình của con, xem xét báo cáo kết quả học tập của con, hỗ trợ con trong học tập </a:t>
            </a:r>
            <a:r>
              <a:rPr lang="en-US">
                <a:latin typeface="Arial"/>
                <a:ea typeface="Arial"/>
                <a:cs typeface="Arial"/>
                <a:sym typeface="Arial"/>
              </a:rPr>
              <a:t> </a:t>
            </a:r>
            <a:endParaRPr>
              <a:latin typeface="Arial"/>
              <a:ea typeface="Arial"/>
              <a:cs typeface="Arial"/>
              <a:sym typeface="Arial"/>
            </a:endParaRPr>
          </a:p>
          <a:p>
            <a:pPr indent="0" lvl="0" marL="0" rtl="0" algn="l">
              <a:lnSpc>
                <a:spcPct val="90000"/>
              </a:lnSpc>
              <a:spcBef>
                <a:spcPts val="1000"/>
              </a:spcBef>
              <a:spcAft>
                <a:spcPts val="0"/>
              </a:spcAft>
              <a:buClr>
                <a:schemeClr val="dk1"/>
              </a:buClr>
              <a:buSzPts val="2800"/>
              <a:buNone/>
            </a:pPr>
            <a:r>
              <a:rPr lang="en-US">
                <a:latin typeface="Arial"/>
                <a:ea typeface="Arial"/>
                <a:cs typeface="Arial"/>
                <a:sym typeface="Arial"/>
              </a:rPr>
              <a:t>   </a:t>
            </a:r>
            <a:endParaRPr>
              <a:latin typeface="Arial"/>
              <a:ea typeface="Arial"/>
              <a:cs typeface="Arial"/>
              <a:sym typeface="Arial"/>
            </a:endParaRPr>
          </a:p>
        </p:txBody>
      </p:sp>
      <p:sp>
        <p:nvSpPr>
          <p:cNvPr id="204" name="Google Shape;204;p9"/>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38bc905fa89_0_3"/>
          <p:cNvSpPr txBox="1"/>
          <p:nvPr>
            <p:ph type="title"/>
          </p:nvPr>
        </p:nvSpPr>
        <p:spPr>
          <a:xfrm>
            <a:off x="338736" y="112543"/>
            <a:ext cx="11514600" cy="4362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0"/>
              </a:spcBef>
              <a:spcAft>
                <a:spcPts val="0"/>
              </a:spcAft>
              <a:buSzPts val="2800"/>
              <a:buFont typeface="Arial"/>
              <a:buAutoNum type="romanUcPeriod"/>
            </a:pPr>
            <a:r>
              <a:rPr lang="en-US">
                <a:latin typeface="Arial"/>
                <a:ea typeface="Arial"/>
                <a:cs typeface="Arial"/>
                <a:sym typeface="Arial"/>
              </a:rPr>
              <a:t>ĐẶT VẤN ĐỀ</a:t>
            </a:r>
            <a:endParaRPr>
              <a:latin typeface="Arial"/>
              <a:ea typeface="Arial"/>
              <a:cs typeface="Arial"/>
              <a:sym typeface="Arial"/>
            </a:endParaRPr>
          </a:p>
        </p:txBody>
      </p:sp>
      <p:sp>
        <p:nvSpPr>
          <p:cNvPr id="210" name="Google Shape;210;g38bc905fa89_0_3"/>
          <p:cNvSpPr txBox="1"/>
          <p:nvPr>
            <p:ph idx="12" type="sldNum"/>
          </p:nvPr>
        </p:nvSpPr>
        <p:spPr>
          <a:xfrm>
            <a:off x="9156511" y="6492875"/>
            <a:ext cx="27432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1" name="Google Shape;211;g38bc905fa89_0_3"/>
          <p:cNvSpPr/>
          <p:nvPr/>
        </p:nvSpPr>
        <p:spPr>
          <a:xfrm>
            <a:off x="152400" y="-32267"/>
            <a:ext cx="248700" cy="36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t>
            </a:r>
            <a:endParaRPr/>
          </a:p>
        </p:txBody>
      </p:sp>
      <p:sp>
        <p:nvSpPr>
          <p:cNvPr id="212" name="Google Shape;212;g38bc905fa89_0_3"/>
          <p:cNvSpPr txBox="1"/>
          <p:nvPr/>
        </p:nvSpPr>
        <p:spPr>
          <a:xfrm>
            <a:off x="6096000" y="1270000"/>
            <a:ext cx="5554200" cy="465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1" i="0" sz="2800" u="none" cap="none" strike="noStrike">
              <a:solidFill>
                <a:srgbClr val="000000"/>
              </a:solidFill>
              <a:latin typeface="Arial"/>
              <a:ea typeface="Arial"/>
              <a:cs typeface="Arial"/>
              <a:sym typeface="Arial"/>
            </a:endParaRPr>
          </a:p>
        </p:txBody>
      </p:sp>
      <p:sp>
        <p:nvSpPr>
          <p:cNvPr id="213" name="Google Shape;213;g38bc905fa89_0_3"/>
          <p:cNvSpPr txBox="1"/>
          <p:nvPr/>
        </p:nvSpPr>
        <p:spPr>
          <a:xfrm>
            <a:off x="479425" y="1269375"/>
            <a:ext cx="11280000" cy="4708500"/>
          </a:xfrm>
          <a:prstGeom prst="rect">
            <a:avLst/>
          </a:prstGeom>
          <a:noFill/>
          <a:ln>
            <a:noFill/>
          </a:ln>
        </p:spPr>
        <p:txBody>
          <a:bodyPr anchorCtr="0" anchor="t" bIns="45700" lIns="91425" spcFirstLastPara="1" rIns="91425" wrap="square" tIns="45700">
            <a:noAutofit/>
          </a:bodyPr>
          <a:lstStyle/>
          <a:p>
            <a:pPr indent="-355600" lvl="0" marL="457200" marR="0" rtl="0" algn="l">
              <a:lnSpc>
                <a:spcPct val="100000"/>
              </a:lnSpc>
              <a:spcBef>
                <a:spcPts val="0"/>
              </a:spcBef>
              <a:spcAft>
                <a:spcPts val="0"/>
              </a:spcAft>
              <a:buSzPts val="2000"/>
              <a:buChar char="●"/>
            </a:pPr>
            <a:r>
              <a:rPr b="1" lang="en-US" sz="2000"/>
              <a:t>Mục tiêu tổng quát</a:t>
            </a:r>
            <a:r>
              <a:rPr lang="en-US" sz="2000"/>
              <a:t>: Xây dựng nền tảng học Toán Lớp 3 toàn diện, kết nối Giáo viên - Học sinh - Phụ huynh nhằm hiện đại hóa việc dạy học, tối ưu quản lý và tăng cường hứng thú học tập.</a:t>
            </a:r>
            <a:endParaRPr sz="2000"/>
          </a:p>
          <a:p>
            <a:pPr indent="0" lvl="0" marL="0" marR="0" rtl="0" algn="l">
              <a:lnSpc>
                <a:spcPct val="100000"/>
              </a:lnSpc>
              <a:spcBef>
                <a:spcPts val="0"/>
              </a:spcBef>
              <a:spcAft>
                <a:spcPts val="0"/>
              </a:spcAft>
              <a:buNone/>
            </a:pPr>
            <a:r>
              <a:t/>
            </a:r>
            <a:endParaRPr sz="2000"/>
          </a:p>
          <a:p>
            <a:pPr indent="-355600" lvl="0" marL="457200" marR="0" rtl="0" algn="l">
              <a:lnSpc>
                <a:spcPct val="100000"/>
              </a:lnSpc>
              <a:spcBef>
                <a:spcPts val="0"/>
              </a:spcBef>
              <a:spcAft>
                <a:spcPts val="0"/>
              </a:spcAft>
              <a:buSzPts val="2000"/>
              <a:buChar char="●"/>
            </a:pPr>
            <a:r>
              <a:rPr b="1" lang="en-US" sz="2000"/>
              <a:t>Mục tiêu cụ thể</a:t>
            </a:r>
            <a:r>
              <a:rPr lang="en-US" sz="2000"/>
              <a:t>: </a:t>
            </a:r>
            <a:endParaRPr sz="2000"/>
          </a:p>
          <a:p>
            <a:pPr indent="-355600" lvl="0" marL="914400" marR="0" rtl="0" algn="l">
              <a:lnSpc>
                <a:spcPct val="100000"/>
              </a:lnSpc>
              <a:spcBef>
                <a:spcPts val="0"/>
              </a:spcBef>
              <a:spcAft>
                <a:spcPts val="0"/>
              </a:spcAft>
              <a:buSzPts val="2000"/>
              <a:buChar char="-"/>
            </a:pPr>
            <a:r>
              <a:rPr lang="en-US" sz="2000"/>
              <a:t>Với giáo viên: Tự động hóa chấm điểm, cung cấp báo cáo chuyên sâu (điểm yếu HS, lỗi sai cả lớp), số hóa việc giao bài và liên lạc.</a:t>
            </a:r>
            <a:endParaRPr sz="2000"/>
          </a:p>
          <a:p>
            <a:pPr indent="0" lvl="0" marL="0" marR="0" rtl="0" algn="l">
              <a:lnSpc>
                <a:spcPct val="100000"/>
              </a:lnSpc>
              <a:spcBef>
                <a:spcPts val="0"/>
              </a:spcBef>
              <a:spcAft>
                <a:spcPts val="0"/>
              </a:spcAft>
              <a:buNone/>
            </a:pPr>
            <a:r>
              <a:t/>
            </a:r>
            <a:endParaRPr sz="2000"/>
          </a:p>
          <a:p>
            <a:pPr indent="-355600" lvl="0" marL="914400" marR="0" rtl="0" algn="l">
              <a:lnSpc>
                <a:spcPct val="100000"/>
              </a:lnSpc>
              <a:spcBef>
                <a:spcPts val="0"/>
              </a:spcBef>
              <a:spcAft>
                <a:spcPts val="0"/>
              </a:spcAft>
              <a:buSzPts val="2000"/>
              <a:buChar char="-"/>
            </a:pPr>
            <a:r>
              <a:rPr lang="en-US" sz="2000"/>
              <a:t>Với học sinh: "Game hóa" nội dung (video, trò chơi, phần thưởng), cung cấp phản hồi tức thì và lời giải để hỗ trợ tự học.</a:t>
            </a:r>
            <a:endParaRPr sz="2000"/>
          </a:p>
          <a:p>
            <a:pPr indent="0" lvl="0" marL="0" marR="0" rtl="0" algn="l">
              <a:lnSpc>
                <a:spcPct val="100000"/>
              </a:lnSpc>
              <a:spcBef>
                <a:spcPts val="0"/>
              </a:spcBef>
              <a:spcAft>
                <a:spcPts val="0"/>
              </a:spcAft>
              <a:buNone/>
            </a:pPr>
            <a:r>
              <a:t/>
            </a:r>
            <a:endParaRPr sz="2000"/>
          </a:p>
          <a:p>
            <a:pPr indent="-355600" lvl="0" marL="914400" marR="0" rtl="0" algn="l">
              <a:lnSpc>
                <a:spcPct val="100000"/>
              </a:lnSpc>
              <a:spcBef>
                <a:spcPts val="0"/>
              </a:spcBef>
              <a:spcAft>
                <a:spcPts val="0"/>
              </a:spcAft>
              <a:buSzPts val="2000"/>
              <a:buChar char="-"/>
            </a:pPr>
            <a:r>
              <a:rPr lang="en-US" sz="2000"/>
              <a:t>Với phụ huynh: Cung cấp công cụ theo dõi 24/7 (tiến độ, thời gian học), giúp phát hiện sớm lỗ hổng kiến thức của con.</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39d6fab01de_0_18"/>
          <p:cNvSpPr txBox="1"/>
          <p:nvPr>
            <p:ph type="title"/>
          </p:nvPr>
        </p:nvSpPr>
        <p:spPr>
          <a:xfrm>
            <a:off x="246380" y="116205"/>
            <a:ext cx="11514600" cy="4605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0"/>
              </a:spcBef>
              <a:spcAft>
                <a:spcPts val="0"/>
              </a:spcAft>
              <a:buSzPts val="2800"/>
              <a:buFont typeface="Arial"/>
              <a:buAutoNum type="romanUcPeriod"/>
            </a:pPr>
            <a:r>
              <a:rPr lang="en-US">
                <a:latin typeface="Arial"/>
                <a:ea typeface="Arial"/>
                <a:cs typeface="Arial"/>
                <a:sym typeface="Arial"/>
              </a:rPr>
              <a:t>ĐẶT VẤN ĐỀ</a:t>
            </a:r>
            <a:endParaRPr>
              <a:latin typeface="Arial"/>
              <a:ea typeface="Arial"/>
              <a:cs typeface="Arial"/>
              <a:sym typeface="Arial"/>
            </a:endParaRPr>
          </a:p>
        </p:txBody>
      </p:sp>
      <p:sp>
        <p:nvSpPr>
          <p:cNvPr id="219" name="Google Shape;219;g39d6fab01de_0_18"/>
          <p:cNvSpPr txBox="1"/>
          <p:nvPr>
            <p:ph idx="12" type="sldNum"/>
          </p:nvPr>
        </p:nvSpPr>
        <p:spPr>
          <a:xfrm>
            <a:off x="9156511" y="6492875"/>
            <a:ext cx="27432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20" name="Google Shape;220;g39d6fab01de_0_18"/>
          <p:cNvSpPr txBox="1"/>
          <p:nvPr/>
        </p:nvSpPr>
        <p:spPr>
          <a:xfrm>
            <a:off x="-1" y="1180876"/>
            <a:ext cx="10990800" cy="430800"/>
          </a:xfrm>
          <a:prstGeom prst="rect">
            <a:avLst/>
          </a:prstGeom>
          <a:noFill/>
          <a:ln>
            <a:noFill/>
          </a:ln>
        </p:spPr>
        <p:txBody>
          <a:bodyPr anchorCtr="0" anchor="t" bIns="45700" lIns="91425" spcFirstLastPara="1" rIns="91425" wrap="square" tIns="45700">
            <a:spAutoFit/>
          </a:bodyPr>
          <a:lstStyle/>
          <a:p>
            <a:pPr indent="0" lvl="0" marL="457200" marR="0" rtl="0" algn="just">
              <a:lnSpc>
                <a:spcPct val="150000"/>
              </a:lnSpc>
              <a:spcBef>
                <a:spcPts val="0"/>
              </a:spcBef>
              <a:spcAft>
                <a:spcPts val="0"/>
              </a:spcAft>
              <a:buNone/>
            </a:pPr>
            <a:r>
              <a:rPr b="1" lang="en-US" sz="2200"/>
              <a:t>YÊU CẦU CHỨC NĂNG</a:t>
            </a:r>
            <a:endParaRPr i="0" sz="2000" u="none" cap="none" strike="noStrike">
              <a:solidFill>
                <a:srgbClr val="000000"/>
              </a:solidFill>
            </a:endParaRPr>
          </a:p>
        </p:txBody>
      </p:sp>
      <p:pic>
        <p:nvPicPr>
          <p:cNvPr id="221" name="Google Shape;221;g39d6fab01de_0_18"/>
          <p:cNvPicPr preferRelativeResize="0"/>
          <p:nvPr/>
        </p:nvPicPr>
        <p:blipFill>
          <a:blip r:embed="rId3">
            <a:alphaModFix/>
          </a:blip>
          <a:stretch>
            <a:fillRect/>
          </a:stretch>
        </p:blipFill>
        <p:spPr>
          <a:xfrm>
            <a:off x="425388" y="1745651"/>
            <a:ext cx="11591925" cy="2600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39d6fab01de_0_0"/>
          <p:cNvSpPr txBox="1"/>
          <p:nvPr>
            <p:ph type="title"/>
          </p:nvPr>
        </p:nvSpPr>
        <p:spPr>
          <a:xfrm>
            <a:off x="246380" y="116205"/>
            <a:ext cx="11514600" cy="4605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0"/>
              </a:spcBef>
              <a:spcAft>
                <a:spcPts val="0"/>
              </a:spcAft>
              <a:buSzPts val="2800"/>
              <a:buFont typeface="Arial"/>
              <a:buAutoNum type="romanUcPeriod"/>
            </a:pPr>
            <a:r>
              <a:rPr lang="en-US">
                <a:latin typeface="Arial"/>
                <a:ea typeface="Arial"/>
                <a:cs typeface="Arial"/>
                <a:sym typeface="Arial"/>
              </a:rPr>
              <a:t>ĐẶT VẤN ĐỀ</a:t>
            </a:r>
            <a:endParaRPr>
              <a:latin typeface="Arial"/>
              <a:ea typeface="Arial"/>
              <a:cs typeface="Arial"/>
              <a:sym typeface="Arial"/>
            </a:endParaRPr>
          </a:p>
        </p:txBody>
      </p:sp>
      <p:sp>
        <p:nvSpPr>
          <p:cNvPr id="227" name="Google Shape;227;g39d6fab01de_0_0"/>
          <p:cNvSpPr txBox="1"/>
          <p:nvPr>
            <p:ph idx="12" type="sldNum"/>
          </p:nvPr>
        </p:nvSpPr>
        <p:spPr>
          <a:xfrm>
            <a:off x="9156511" y="6492875"/>
            <a:ext cx="27432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28" name="Google Shape;228;g39d6fab01de_0_0"/>
          <p:cNvSpPr txBox="1"/>
          <p:nvPr/>
        </p:nvSpPr>
        <p:spPr>
          <a:xfrm>
            <a:off x="463900" y="1183550"/>
            <a:ext cx="8131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b="1" lang="en-US" sz="2100">
                <a:solidFill>
                  <a:schemeClr val="dk1"/>
                </a:solidFill>
              </a:rPr>
              <a:t>YÊU CẦU PHI CHỨC NĂNG:</a:t>
            </a:r>
            <a:endParaRPr sz="1500"/>
          </a:p>
        </p:txBody>
      </p:sp>
      <p:sp>
        <p:nvSpPr>
          <p:cNvPr id="229" name="Google Shape;229;g39d6fab01de_0_0"/>
          <p:cNvSpPr txBox="1"/>
          <p:nvPr/>
        </p:nvSpPr>
        <p:spPr>
          <a:xfrm>
            <a:off x="4159863" y="1830475"/>
            <a:ext cx="3658500" cy="23628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 Hiệu Năng</a:t>
            </a:r>
            <a:endParaRPr b="1" sz="1800">
              <a:solidFill>
                <a:schemeClr val="dk1"/>
              </a:solidFill>
            </a:endParaRPr>
          </a:p>
          <a:p>
            <a:pPr indent="0" lvl="0" marL="0" rtl="0" algn="l">
              <a:lnSpc>
                <a:spcPct val="115000"/>
              </a:lnSpc>
              <a:spcBef>
                <a:spcPts val="1200"/>
              </a:spcBef>
              <a:spcAft>
                <a:spcPts val="0"/>
              </a:spcAft>
              <a:buNone/>
            </a:pPr>
            <a:r>
              <a:rPr b="1" lang="en-US" sz="1800">
                <a:solidFill>
                  <a:schemeClr val="dk1"/>
                </a:solidFill>
              </a:rPr>
              <a:t>Tốc độ phản hồi:</a:t>
            </a:r>
            <a:r>
              <a:rPr lang="en-US" sz="1800">
                <a:solidFill>
                  <a:schemeClr val="dk1"/>
                </a:solidFill>
              </a:rPr>
              <a:t> Chấm bài tức thì, phản hồi dưới 1 giây.</a:t>
            </a:r>
            <a:endParaRPr sz="1800">
              <a:solidFill>
                <a:schemeClr val="dk1"/>
              </a:solidFill>
            </a:endParaRPr>
          </a:p>
          <a:p>
            <a:pPr indent="0" lvl="0" marL="0" rtl="0" algn="l">
              <a:lnSpc>
                <a:spcPct val="115000"/>
              </a:lnSpc>
              <a:spcBef>
                <a:spcPts val="1200"/>
              </a:spcBef>
              <a:spcAft>
                <a:spcPts val="1200"/>
              </a:spcAft>
              <a:buNone/>
            </a:pPr>
            <a:r>
              <a:rPr b="1" lang="en-US" sz="1800">
                <a:solidFill>
                  <a:schemeClr val="dk1"/>
                </a:solidFill>
              </a:rPr>
              <a:t>Tốc độ tải:</a:t>
            </a:r>
            <a:r>
              <a:rPr lang="en-US" sz="1800">
                <a:solidFill>
                  <a:schemeClr val="dk1"/>
                </a:solidFill>
              </a:rPr>
              <a:t> Tải trang và video nhanh, chịu tải tốt khi cả lớp làm bài kiểm tra cùng lúc.</a:t>
            </a:r>
            <a:endParaRPr sz="1800">
              <a:solidFill>
                <a:schemeClr val="dk1"/>
              </a:solidFill>
            </a:endParaRPr>
          </a:p>
        </p:txBody>
      </p:sp>
      <p:sp>
        <p:nvSpPr>
          <p:cNvPr id="230" name="Google Shape;230;g39d6fab01de_0_0"/>
          <p:cNvSpPr txBox="1"/>
          <p:nvPr/>
        </p:nvSpPr>
        <p:spPr>
          <a:xfrm>
            <a:off x="463900" y="1830475"/>
            <a:ext cx="3465300" cy="3000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 Tính Khả Dụng</a:t>
            </a:r>
            <a:endParaRPr b="1" sz="1800">
              <a:solidFill>
                <a:schemeClr val="dk1"/>
              </a:solidFill>
            </a:endParaRPr>
          </a:p>
          <a:p>
            <a:pPr indent="0" lvl="0" marL="0" rtl="0" algn="l">
              <a:lnSpc>
                <a:spcPct val="115000"/>
              </a:lnSpc>
              <a:spcBef>
                <a:spcPts val="1200"/>
              </a:spcBef>
              <a:spcAft>
                <a:spcPts val="0"/>
              </a:spcAft>
              <a:buNone/>
            </a:pPr>
            <a:r>
              <a:rPr b="1" lang="en-US" sz="1800">
                <a:solidFill>
                  <a:schemeClr val="dk1"/>
                </a:solidFill>
              </a:rPr>
              <a:t>Giao diện học sinh:</a:t>
            </a:r>
            <a:r>
              <a:rPr lang="en-US" sz="1800">
                <a:solidFill>
                  <a:schemeClr val="dk1"/>
                </a:solidFill>
              </a:rPr>
              <a:t> Cực kỳ sinh động, trực quan với nhiều hình ảnh, font chữ to, dễ thao tác và ít cần gõ phím.</a:t>
            </a:r>
            <a:endParaRPr sz="1800">
              <a:solidFill>
                <a:schemeClr val="dk1"/>
              </a:solidFill>
            </a:endParaRPr>
          </a:p>
          <a:p>
            <a:pPr indent="0" lvl="0" marL="0" rtl="0" algn="l">
              <a:lnSpc>
                <a:spcPct val="115000"/>
              </a:lnSpc>
              <a:spcBef>
                <a:spcPts val="1200"/>
              </a:spcBef>
              <a:spcAft>
                <a:spcPts val="1200"/>
              </a:spcAft>
              <a:buNone/>
            </a:pPr>
            <a:r>
              <a:rPr b="1" lang="en-US" sz="1800">
                <a:solidFill>
                  <a:schemeClr val="dk1"/>
                </a:solidFill>
              </a:rPr>
              <a:t>Giao diện giáo viên/phụ huynh:</a:t>
            </a:r>
            <a:r>
              <a:rPr lang="en-US" sz="1800">
                <a:solidFill>
                  <a:schemeClr val="dk1"/>
                </a:solidFill>
              </a:rPr>
              <a:t> Rõ ràng, sạch sẽ với báo cáo dễ hiểu và trực quan.</a:t>
            </a:r>
            <a:endParaRPr sz="1800">
              <a:solidFill>
                <a:schemeClr val="dk1"/>
              </a:solidFill>
            </a:endParaRPr>
          </a:p>
        </p:txBody>
      </p:sp>
      <p:sp>
        <p:nvSpPr>
          <p:cNvPr id="231" name="Google Shape;231;g39d6fab01de_0_0"/>
          <p:cNvSpPr txBox="1"/>
          <p:nvPr/>
        </p:nvSpPr>
        <p:spPr>
          <a:xfrm>
            <a:off x="8049025" y="1830475"/>
            <a:ext cx="3658500" cy="2681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Độ Tin Cậy</a:t>
            </a:r>
            <a:endParaRPr b="1" sz="1800">
              <a:solidFill>
                <a:schemeClr val="dk1"/>
              </a:solidFill>
            </a:endParaRPr>
          </a:p>
          <a:p>
            <a:pPr indent="0" lvl="0" marL="0" rtl="0" algn="l">
              <a:lnSpc>
                <a:spcPct val="115000"/>
              </a:lnSpc>
              <a:spcBef>
                <a:spcPts val="1200"/>
              </a:spcBef>
              <a:spcAft>
                <a:spcPts val="0"/>
              </a:spcAft>
              <a:buNone/>
            </a:pPr>
            <a:r>
              <a:rPr b="1" lang="en-US" sz="1800">
                <a:solidFill>
                  <a:schemeClr val="dk1"/>
                </a:solidFill>
              </a:rPr>
              <a:t>Tính chính xác:</a:t>
            </a:r>
            <a:r>
              <a:rPr lang="en-US" sz="1800">
                <a:solidFill>
                  <a:schemeClr val="dk1"/>
                </a:solidFill>
              </a:rPr>
              <a:t> Kết quả chấm điểm và thống kê phải chính xác 100%.</a:t>
            </a:r>
            <a:endParaRPr sz="1800">
              <a:solidFill>
                <a:schemeClr val="dk1"/>
              </a:solidFill>
            </a:endParaRPr>
          </a:p>
          <a:p>
            <a:pPr indent="0" lvl="0" marL="0" rtl="0" algn="l">
              <a:lnSpc>
                <a:spcPct val="115000"/>
              </a:lnSpc>
              <a:spcBef>
                <a:spcPts val="1200"/>
              </a:spcBef>
              <a:spcAft>
                <a:spcPts val="1200"/>
              </a:spcAft>
              <a:buNone/>
            </a:pPr>
            <a:r>
              <a:rPr b="1" lang="en-US" sz="1800">
                <a:solidFill>
                  <a:schemeClr val="dk1"/>
                </a:solidFill>
              </a:rPr>
              <a:t>Ổn định:</a:t>
            </a:r>
            <a:r>
              <a:rPr lang="en-US" sz="1800">
                <a:solidFill>
                  <a:schemeClr val="dk1"/>
                </a:solidFill>
              </a:rPr>
              <a:t> Hệ thống ổn định, không làm mất dữ liệu học tập của học sinh.</a:t>
            </a:r>
            <a:endParaRPr sz="1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2"/>
          <p:cNvSpPr txBox="1"/>
          <p:nvPr>
            <p:ph type="title"/>
          </p:nvPr>
        </p:nvSpPr>
        <p:spPr>
          <a:xfrm>
            <a:off x="338736" y="112543"/>
            <a:ext cx="11514600" cy="436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800"/>
              <a:buFont typeface="Lato"/>
              <a:buNone/>
            </a:pPr>
            <a:r>
              <a:rPr lang="en-US"/>
              <a:t>4. PHÂN TÍCH(Theo yêu cầu khách hàng)</a:t>
            </a:r>
            <a:endParaRPr/>
          </a:p>
        </p:txBody>
      </p:sp>
      <p:sp>
        <p:nvSpPr>
          <p:cNvPr id="237" name="Google Shape;237;p12"/>
          <p:cNvSpPr txBox="1"/>
          <p:nvPr>
            <p:ph idx="1" type="body"/>
          </p:nvPr>
        </p:nvSpPr>
        <p:spPr>
          <a:xfrm>
            <a:off x="337539" y="1032510"/>
            <a:ext cx="11515800" cy="4938600"/>
          </a:xfrm>
          <a:prstGeom prst="rect">
            <a:avLst/>
          </a:prstGeom>
          <a:noFill/>
          <a:ln>
            <a:noFill/>
          </a:ln>
        </p:spPr>
        <p:txBody>
          <a:bodyPr anchorCtr="0" anchor="t" bIns="45700" lIns="91425" spcFirstLastPara="1" rIns="91425" wrap="square" tIns="45700">
            <a:noAutofit/>
          </a:bodyPr>
          <a:lstStyle/>
          <a:p>
            <a:pPr indent="0" lvl="0" marL="50800" rtl="0" algn="l">
              <a:lnSpc>
                <a:spcPct val="90000"/>
              </a:lnSpc>
              <a:spcBef>
                <a:spcPts val="1000"/>
              </a:spcBef>
              <a:spcAft>
                <a:spcPts val="0"/>
              </a:spcAft>
              <a:buSzPts val="2800"/>
              <a:buNone/>
            </a:pPr>
            <a:r>
              <a:rPr b="1" lang="en-US" sz="2000"/>
              <a:t>   b. </a:t>
            </a:r>
            <a:r>
              <a:rPr b="1" lang="en-US" sz="2000" u="sng"/>
              <a:t>Về chi tiết</a:t>
            </a:r>
            <a:r>
              <a:rPr b="1" lang="en-US" sz="2000"/>
              <a:t> :</a:t>
            </a:r>
            <a:endParaRPr/>
          </a:p>
          <a:p>
            <a:pPr indent="0" lvl="0" marL="50800" rtl="0" algn="l">
              <a:lnSpc>
                <a:spcPct val="90000"/>
              </a:lnSpc>
              <a:spcBef>
                <a:spcPts val="1000"/>
              </a:spcBef>
              <a:spcAft>
                <a:spcPts val="0"/>
              </a:spcAft>
              <a:buSzPts val="2800"/>
              <a:buNone/>
            </a:pPr>
            <a:r>
              <a:t/>
            </a:r>
            <a:endParaRPr b="1" sz="2000"/>
          </a:p>
          <a:p>
            <a:pPr indent="0" lvl="0" marL="50800" rtl="0" algn="l">
              <a:lnSpc>
                <a:spcPct val="90000"/>
              </a:lnSpc>
              <a:spcBef>
                <a:spcPts val="1000"/>
              </a:spcBef>
              <a:spcAft>
                <a:spcPts val="0"/>
              </a:spcAft>
              <a:buSzPts val="2800"/>
              <a:buNone/>
            </a:pPr>
            <a:r>
              <a:t/>
            </a:r>
            <a:endParaRPr b="1" sz="2000"/>
          </a:p>
          <a:p>
            <a:pPr indent="0" lvl="0" marL="50800" rtl="0" algn="l">
              <a:lnSpc>
                <a:spcPct val="90000"/>
              </a:lnSpc>
              <a:spcBef>
                <a:spcPts val="1000"/>
              </a:spcBef>
              <a:spcAft>
                <a:spcPts val="0"/>
              </a:spcAft>
              <a:buSzPts val="2800"/>
              <a:buNone/>
            </a:pPr>
            <a:r>
              <a:t/>
            </a:r>
            <a:endParaRPr b="1" sz="2000"/>
          </a:p>
          <a:p>
            <a:pPr indent="0" lvl="0" marL="50800" rtl="0" algn="l">
              <a:lnSpc>
                <a:spcPct val="90000"/>
              </a:lnSpc>
              <a:spcBef>
                <a:spcPts val="1000"/>
              </a:spcBef>
              <a:spcAft>
                <a:spcPts val="0"/>
              </a:spcAft>
              <a:buSzPts val="2800"/>
              <a:buNone/>
            </a:pPr>
            <a:r>
              <a:t/>
            </a:r>
            <a:endParaRPr b="1" sz="2000"/>
          </a:p>
        </p:txBody>
      </p:sp>
      <p:sp>
        <p:nvSpPr>
          <p:cNvPr id="238" name="Google Shape;238;p12"/>
          <p:cNvSpPr txBox="1"/>
          <p:nvPr>
            <p:ph idx="12" type="sldNum"/>
          </p:nvPr>
        </p:nvSpPr>
        <p:spPr>
          <a:xfrm>
            <a:off x="9156511" y="6492875"/>
            <a:ext cx="27432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239" name="Google Shape;239;p12"/>
          <p:cNvGraphicFramePr/>
          <p:nvPr/>
        </p:nvGraphicFramePr>
        <p:xfrm>
          <a:off x="638175" y="1778000"/>
          <a:ext cx="3000000" cy="3000000"/>
        </p:xfrm>
        <a:graphic>
          <a:graphicData uri="http://schemas.openxmlformats.org/drawingml/2006/table">
            <a:tbl>
              <a:tblPr bandRow="1" firstRow="1">
                <a:noFill/>
                <a:tableStyleId>{E212A39D-5BD0-4AA5-A1D1-3D0E8A8F9013}</a:tableStyleId>
              </a:tblPr>
              <a:tblGrid>
                <a:gridCol w="3649975"/>
                <a:gridCol w="3649975"/>
                <a:gridCol w="3649975"/>
              </a:tblGrid>
              <a:tr h="1073150">
                <a:tc>
                  <a:txBody>
                    <a:bodyPr/>
                    <a:lstStyle/>
                    <a:p>
                      <a:pPr indent="0" lvl="0" marL="0" marR="0" rtl="0" algn="l">
                        <a:lnSpc>
                          <a:spcPct val="100000"/>
                        </a:lnSpc>
                        <a:spcBef>
                          <a:spcPts val="0"/>
                        </a:spcBef>
                        <a:spcAft>
                          <a:spcPts val="0"/>
                        </a:spcAft>
                        <a:buClr>
                          <a:srgbClr val="000000"/>
                        </a:buClr>
                        <a:buSzPts val="2800"/>
                        <a:buFont typeface="Arial"/>
                        <a:buNone/>
                      </a:pPr>
                      <a:r>
                        <a:rPr lang="en-US" sz="2400"/>
                        <a:t>Tác Vụ</a:t>
                      </a:r>
                      <a:endParaRPr sz="2400"/>
                    </a:p>
                  </a:txBody>
                  <a:tcPr marT="45725" marB="45725" marR="91450" marL="91450"/>
                </a:tc>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t>Chức năng</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400"/>
                        <a:buFont typeface="Arial"/>
                        <a:buNone/>
                      </a:pPr>
                      <a:r>
                        <a:rPr lang="en-US" sz="2400" u="none" cap="none" strike="noStrike"/>
                        <a:t>Ghi chú</a:t>
                      </a:r>
                      <a:endParaRPr/>
                    </a:p>
                  </a:txBody>
                  <a:tcPr marT="45725" marB="45725" marR="91450" marL="91450"/>
                </a:tc>
              </a:tr>
              <a:tr h="1073150">
                <a:tc>
                  <a:txBody>
                    <a:bodyPr/>
                    <a:lstStyle/>
                    <a:p>
                      <a:pPr indent="0" lvl="0" marL="0" marR="0" rtl="0" algn="l">
                        <a:lnSpc>
                          <a:spcPct val="100000"/>
                        </a:lnSpc>
                        <a:spcBef>
                          <a:spcPts val="0"/>
                        </a:spcBef>
                        <a:spcAft>
                          <a:spcPts val="0"/>
                        </a:spcAft>
                        <a:buClr>
                          <a:srgbClr val="000000"/>
                        </a:buClr>
                        <a:buSzPts val="1800"/>
                        <a:buFont typeface="Arial"/>
                        <a:buNone/>
                      </a:pPr>
                      <a:r>
                        <a:rPr lang="en-US"/>
                        <a:t>Nơi học tập và luyện tập</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a:t>- Học sinh có thể xem video bài giảng và luyện tập sau mỗi chương kiến thức ( quizz) </a:t>
                      </a:r>
                      <a:endParaRPr/>
                    </a:p>
                    <a:p>
                      <a:pPr indent="0" lvl="0" marL="0" marR="0" rtl="0" algn="l">
                        <a:lnSpc>
                          <a:spcPct val="100000"/>
                        </a:lnSpc>
                        <a:spcBef>
                          <a:spcPts val="0"/>
                        </a:spcBef>
                        <a:spcAft>
                          <a:spcPts val="0"/>
                        </a:spcAft>
                        <a:buNone/>
                      </a:pPr>
                      <a:r>
                        <a:rPr lang="en-US"/>
                        <a:t>- Giáo viên có thể chỉnh sửa nội dung bài học : thêm , xóa , sửa bài học</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a:t>Ngân hàng câu hỏi và kiến thức có sẵn  , giáo viên có thể sử dụng luôn hoặc thêm , xóa và chỉnh sửa nội dung theo ý mình </a:t>
                      </a:r>
                      <a:endParaRPr/>
                    </a:p>
                  </a:txBody>
                  <a:tcPr marT="45725" marB="45725" marR="91450" marL="91450"/>
                </a:tc>
              </a:tr>
              <a:tr h="1073150">
                <a:tc>
                  <a:txBody>
                    <a:bodyPr/>
                    <a:lstStyle/>
                    <a:p>
                      <a:pPr indent="0" lvl="0" marL="0" marR="0" rtl="0" algn="l">
                        <a:lnSpc>
                          <a:spcPct val="100000"/>
                        </a:lnSpc>
                        <a:spcBef>
                          <a:spcPts val="0"/>
                        </a:spcBef>
                        <a:spcAft>
                          <a:spcPts val="0"/>
                        </a:spcAft>
                        <a:buClr>
                          <a:srgbClr val="000000"/>
                        </a:buClr>
                        <a:buSzPts val="1800"/>
                        <a:buFont typeface="Arial"/>
                        <a:buNone/>
                      </a:pPr>
                      <a:r>
                        <a:rPr lang="en-US"/>
                        <a:t>Student </a:t>
                      </a:r>
                      <a:endParaRPr/>
                    </a:p>
                  </a:txBody>
                  <a:tcPr marT="45725" marB="45725" marR="91450" marL="91450"/>
                </a:tc>
                <a:tc>
                  <a:txBody>
                    <a:bodyPr/>
                    <a:lstStyle/>
                    <a:p>
                      <a:pPr indent="0" lvl="0" marL="0" marR="0" rtl="0" algn="l">
                        <a:lnSpc>
                          <a:spcPct val="100000"/>
                        </a:lnSpc>
                        <a:spcBef>
                          <a:spcPts val="0"/>
                        </a:spcBef>
                        <a:spcAft>
                          <a:spcPts val="0"/>
                        </a:spcAft>
                        <a:buNone/>
                      </a:pPr>
                      <a:r>
                        <a:rPr lang="en-US"/>
                        <a:t>- Học sinh đăng nhập , học và làm bài tập được giao .</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a:t>Học sinh sẽ tham gia vào lớp và giáo viên tạo .</a:t>
                      </a:r>
                      <a:endParaRPr/>
                    </a:p>
                  </a:txBody>
                  <a:tcPr marT="45725" marB="45725" marR="91450" marL="91450"/>
                </a:tc>
              </a:tr>
              <a:tr h="1073150">
                <a:tc>
                  <a:txBody>
                    <a:bodyPr/>
                    <a:lstStyle/>
                    <a:p>
                      <a:pPr indent="0" lvl="0" marL="0" marR="0" rtl="0" algn="l">
                        <a:lnSpc>
                          <a:spcPct val="100000"/>
                        </a:lnSpc>
                        <a:spcBef>
                          <a:spcPts val="0"/>
                        </a:spcBef>
                        <a:spcAft>
                          <a:spcPts val="0"/>
                        </a:spcAft>
                        <a:buClr>
                          <a:srgbClr val="000000"/>
                        </a:buClr>
                        <a:buSzPts val="1800"/>
                        <a:buFont typeface="Arial"/>
                        <a:buNone/>
                      </a:pPr>
                      <a:r>
                        <a:rPr lang="en-US"/>
                        <a:t>Giáo viên</a:t>
                      </a:r>
                      <a:endParaRPr/>
                    </a:p>
                  </a:txBody>
                  <a:tcPr marT="45725" marB="45725" marR="91450" marL="91450"/>
                </a:tc>
                <a:tc>
                  <a:txBody>
                    <a:bodyPr/>
                    <a:lstStyle/>
                    <a:p>
                      <a:pPr indent="0" lvl="0" marL="0" marR="0" rtl="0" algn="l">
                        <a:lnSpc>
                          <a:spcPct val="100000"/>
                        </a:lnSpc>
                        <a:spcBef>
                          <a:spcPts val="0"/>
                        </a:spcBef>
                        <a:spcAft>
                          <a:spcPts val="0"/>
                        </a:spcAft>
                        <a:buNone/>
                      </a:pPr>
                      <a:r>
                        <a:rPr lang="en-US"/>
                        <a:t>- Giáo viên xem được tiến độ và kết quả của các sinh viên trong lớp .</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a:t>Giáo viên sẽ tạo ra 1 lớp trên app / web và thêm các học sinh của mình vào.</a:t>
                      </a:r>
                      <a:endParaRPr sz="1400" u="none" cap="none" strike="noStrike"/>
                    </a:p>
                  </a:txBody>
                  <a:tcPr marT="45725" marB="45725" marR="91450" marL="91450"/>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descr="Việt Trần – Doanh nghiệp hàng đầu trong lĩnh vực sản xuất dây điện cho  ngành công nghiệp ô tô chuyển đổi số với 3S iFACTORY" id="244" name="Google Shape;244;g38ef13a5922_0_20"/>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45" name="Google Shape;245;g38ef13a5922_0_20"/>
          <p:cNvPicPr preferRelativeResize="0"/>
          <p:nvPr/>
        </p:nvPicPr>
        <p:blipFill>
          <a:blip r:embed="rId3">
            <a:alphaModFix/>
          </a:blip>
          <a:stretch>
            <a:fillRect/>
          </a:stretch>
        </p:blipFill>
        <p:spPr>
          <a:xfrm>
            <a:off x="0" y="0"/>
            <a:ext cx="12191999" cy="7934500"/>
          </a:xfrm>
          <a:prstGeom prst="rect">
            <a:avLst/>
          </a:prstGeom>
          <a:noFill/>
          <a:ln>
            <a:noFill/>
          </a:ln>
        </p:spPr>
      </p:pic>
      <p:sp>
        <p:nvSpPr>
          <p:cNvPr id="246" name="Google Shape;246;g38ef13a5922_0_20"/>
          <p:cNvSpPr/>
          <p:nvPr/>
        </p:nvSpPr>
        <p:spPr>
          <a:xfrm>
            <a:off x="2112562" y="2426168"/>
            <a:ext cx="8319000" cy="2451000"/>
          </a:xfrm>
          <a:prstGeom prst="roundRect">
            <a:avLst>
              <a:gd fmla="val 16667" name="adj"/>
            </a:avLst>
          </a:prstGeom>
          <a:solidFill>
            <a:srgbClr val="F2F2F2">
              <a:alpha val="494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6000"/>
              <a:buFont typeface="Arial"/>
              <a:buNone/>
            </a:pPr>
            <a:r>
              <a:rPr b="1" lang="en-US" sz="6000">
                <a:solidFill>
                  <a:srgbClr val="FF0000"/>
                </a:solidFill>
              </a:rPr>
              <a:t>II.</a:t>
            </a:r>
            <a:r>
              <a:rPr b="1" i="0" lang="en-US" sz="6000" u="none" cap="none" strike="noStrike">
                <a:solidFill>
                  <a:srgbClr val="FF0000"/>
                </a:solidFill>
                <a:latin typeface="Arial"/>
                <a:ea typeface="Arial"/>
                <a:cs typeface="Arial"/>
                <a:sym typeface="Arial"/>
              </a:rPr>
              <a:t>THIẾT KẾ PHẦN MỀM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7"/>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52" name="Google Shape;252;p17"/>
          <p:cNvSpPr txBox="1"/>
          <p:nvPr>
            <p:ph type="title"/>
          </p:nvPr>
        </p:nvSpPr>
        <p:spPr>
          <a:xfrm>
            <a:off x="338736" y="112543"/>
            <a:ext cx="11514528"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b="0" lang="en-US">
                <a:uFill>
                  <a:noFill/>
                </a:uFill>
                <a:hlinkClick r:id="rId3"/>
              </a:rPr>
              <a:t>1</a:t>
            </a:r>
            <a:r>
              <a:rPr b="0" lang="en-US">
                <a:uFill>
                  <a:noFill/>
                </a:uFill>
                <a:hlinkClick r:id="rId4"/>
              </a:rPr>
              <a:t>.</a:t>
            </a:r>
            <a:r>
              <a:rPr lang="en-US"/>
              <a:t>PHÂN TÍCH</a:t>
            </a:r>
            <a:endParaRPr/>
          </a:p>
        </p:txBody>
      </p:sp>
      <p:sp>
        <p:nvSpPr>
          <p:cNvPr id="253" name="Google Shape;253;p17"/>
          <p:cNvSpPr txBox="1"/>
          <p:nvPr/>
        </p:nvSpPr>
        <p:spPr>
          <a:xfrm>
            <a:off x="553345" y="1240675"/>
            <a:ext cx="11085300" cy="499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4" name="Google Shape;254;p17"/>
          <p:cNvSpPr txBox="1"/>
          <p:nvPr/>
        </p:nvSpPr>
        <p:spPr>
          <a:xfrm>
            <a:off x="2944500" y="2003319"/>
            <a:ext cx="5666100" cy="831000"/>
          </a:xfrm>
          <a:prstGeom prst="rect">
            <a:avLst/>
          </a:prstGeom>
          <a:solidFill>
            <a:srgbClr val="BBD6EE"/>
          </a:solidFill>
          <a:ln cap="flat" cmpd="sng" w="9525">
            <a:solidFill>
              <a:srgbClr val="0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600">
                <a:latin typeface="Times New Roman"/>
                <a:ea typeface="Times New Roman"/>
                <a:cs typeface="Times New Roman"/>
                <a:sym typeface="Times New Roman"/>
              </a:rPr>
              <a:t> </a:t>
            </a:r>
            <a:r>
              <a:rPr b="1" i="0" lang="en-US" sz="1600" u="none" cap="none" strike="noStrike">
                <a:solidFill>
                  <a:srgbClr val="000000"/>
                </a:solidFill>
                <a:latin typeface="Times New Roman"/>
                <a:ea typeface="Times New Roman"/>
                <a:cs typeface="Times New Roman"/>
                <a:sym typeface="Times New Roman"/>
              </a:rPr>
              <a:t>Kiến trúc hệ thố</a:t>
            </a:r>
            <a:r>
              <a:rPr b="1" lang="en-US" sz="1600">
                <a:latin typeface="Times New Roman"/>
                <a:ea typeface="Times New Roman"/>
                <a:cs typeface="Times New Roman"/>
                <a:sym typeface="Times New Roman"/>
              </a:rPr>
              <a:t>ng học toán module lớp 3 sẽ gồm 3 thành phần cơ bản như bên dưới. Đây là kiến trúc cơ bản của phần lớn hệ thống phần mềm hiện tại</a:t>
            </a:r>
            <a:endParaRPr b="1" i="0" sz="1600" u="none" cap="none" strike="noStrike">
              <a:solidFill>
                <a:srgbClr val="000000"/>
              </a:solidFill>
              <a:latin typeface="Times New Roman"/>
              <a:ea typeface="Times New Roman"/>
              <a:cs typeface="Times New Roman"/>
              <a:sym typeface="Times New Roman"/>
            </a:endParaRPr>
          </a:p>
        </p:txBody>
      </p:sp>
      <p:cxnSp>
        <p:nvCxnSpPr>
          <p:cNvPr id="255" name="Google Shape;255;p17"/>
          <p:cNvCxnSpPr>
            <a:stCxn id="256" idx="1"/>
            <a:endCxn id="257" idx="3"/>
          </p:cNvCxnSpPr>
          <p:nvPr/>
        </p:nvCxnSpPr>
        <p:spPr>
          <a:xfrm rot="10800000">
            <a:off x="3211213" y="3862525"/>
            <a:ext cx="1269000" cy="0"/>
          </a:xfrm>
          <a:prstGeom prst="straightConnector1">
            <a:avLst/>
          </a:prstGeom>
          <a:noFill/>
          <a:ln cap="flat" cmpd="sng" w="19050">
            <a:solidFill>
              <a:schemeClr val="accent1"/>
            </a:solidFill>
            <a:prstDash val="solid"/>
            <a:round/>
            <a:headEnd len="sm" w="sm" type="none"/>
            <a:tailEnd len="med" w="med" type="triangle"/>
          </a:ln>
        </p:spPr>
      </p:cxnSp>
      <p:sp>
        <p:nvSpPr>
          <p:cNvPr id="257" name="Google Shape;257;p17"/>
          <p:cNvSpPr txBox="1"/>
          <p:nvPr/>
        </p:nvSpPr>
        <p:spPr>
          <a:xfrm>
            <a:off x="1019125" y="3323875"/>
            <a:ext cx="2192100" cy="1077300"/>
          </a:xfrm>
          <a:prstGeom prst="rect">
            <a:avLst/>
          </a:prstGeom>
          <a:solidFill>
            <a:srgbClr val="00B0F0"/>
          </a:solidFill>
          <a:ln cap="flat" cmpd="sng" w="9525">
            <a:solidFill>
              <a:srgbClr val="000000"/>
            </a:solidFill>
            <a:prstDash val="solid"/>
            <a:round/>
            <a:headEnd len="sm" w="sm" type="none"/>
            <a:tailEnd len="sm" w="sm" type="none"/>
          </a:ln>
        </p:spPr>
        <p:txBody>
          <a:bodyPr anchorCtr="0" anchor="t" bIns="45700" lIns="91425" spcFirstLastPara="1" rIns="91425" wrap="square" tIns="45700">
            <a:spAutoFit/>
          </a:bodyPr>
          <a:lstStyle/>
          <a:p>
            <a:pPr indent="0" lvl="0" marL="0" rtl="0" algn="l">
              <a:spcBef>
                <a:spcPts val="0"/>
              </a:spcBef>
              <a:spcAft>
                <a:spcPts val="0"/>
              </a:spcAft>
              <a:buNone/>
            </a:pPr>
            <a:r>
              <a:rPr b="1" lang="en-US" sz="1600">
                <a:latin typeface="Times New Roman"/>
                <a:ea typeface="Times New Roman"/>
                <a:cs typeface="Times New Roman"/>
                <a:sym typeface="Times New Roman"/>
              </a:rPr>
              <a:t>Frontend(UI): Là phần trực tiếp giao tiếp, tương tác với học sinh, phụ huynh</a:t>
            </a:r>
            <a:endParaRPr b="1" i="0" sz="1600" u="none" cap="none" strike="noStrike">
              <a:solidFill>
                <a:srgbClr val="000000"/>
              </a:solidFill>
              <a:latin typeface="Times New Roman"/>
              <a:ea typeface="Times New Roman"/>
              <a:cs typeface="Times New Roman"/>
              <a:sym typeface="Times New Roman"/>
            </a:endParaRPr>
          </a:p>
        </p:txBody>
      </p:sp>
      <p:sp>
        <p:nvSpPr>
          <p:cNvPr id="258" name="Google Shape;258;p17"/>
          <p:cNvSpPr txBox="1"/>
          <p:nvPr/>
        </p:nvSpPr>
        <p:spPr>
          <a:xfrm>
            <a:off x="8521505" y="3323879"/>
            <a:ext cx="2130300" cy="1077300"/>
          </a:xfrm>
          <a:prstGeom prst="rect">
            <a:avLst/>
          </a:prstGeom>
          <a:solidFill>
            <a:srgbClr val="00B0F0"/>
          </a:solidFill>
          <a:ln cap="flat" cmpd="sng" w="9525">
            <a:solidFill>
              <a:srgbClr val="0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Times New Roman"/>
                <a:ea typeface="Times New Roman"/>
                <a:cs typeface="Times New Roman"/>
                <a:sym typeface="Times New Roman"/>
              </a:rPr>
              <a:t>Server lưu trữ dữ liệu </a:t>
            </a:r>
            <a:r>
              <a:rPr b="1" lang="en-US" sz="1600">
                <a:latin typeface="Times New Roman"/>
                <a:ea typeface="Times New Roman"/>
                <a:cs typeface="Times New Roman"/>
                <a:sym typeface="Times New Roman"/>
              </a:rPr>
              <a:t>như thông tin đăng nhập, lịch sử làm bài,...</a:t>
            </a:r>
            <a:endParaRPr b="1" i="0" sz="1600" u="none" cap="none" strike="noStrike">
              <a:solidFill>
                <a:srgbClr val="000000"/>
              </a:solidFill>
              <a:latin typeface="Times New Roman"/>
              <a:ea typeface="Times New Roman"/>
              <a:cs typeface="Times New Roman"/>
              <a:sym typeface="Times New Roman"/>
            </a:endParaRPr>
          </a:p>
        </p:txBody>
      </p:sp>
      <p:sp>
        <p:nvSpPr>
          <p:cNvPr id="256" name="Google Shape;256;p17"/>
          <p:cNvSpPr txBox="1"/>
          <p:nvPr/>
        </p:nvSpPr>
        <p:spPr>
          <a:xfrm>
            <a:off x="4480213" y="3323875"/>
            <a:ext cx="2416500" cy="1077300"/>
          </a:xfrm>
          <a:prstGeom prst="rect">
            <a:avLst/>
          </a:prstGeom>
          <a:solidFill>
            <a:srgbClr val="00B0F0"/>
          </a:solidFill>
          <a:ln cap="flat" cmpd="sng" w="9525">
            <a:solidFill>
              <a:srgbClr val="0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1600">
                <a:latin typeface="Times New Roman"/>
                <a:ea typeface="Times New Roman"/>
                <a:cs typeface="Times New Roman"/>
                <a:sym typeface="Times New Roman"/>
              </a:rPr>
              <a:t>Backend: Xử lý các tác vụ như xác thực người dùng, chấm thi, lưu kết quả,...</a:t>
            </a:r>
            <a:endParaRPr b="1" i="0" sz="1600" u="none" cap="none" strike="noStrike">
              <a:solidFill>
                <a:srgbClr val="000000"/>
              </a:solidFill>
              <a:latin typeface="Times New Roman"/>
              <a:ea typeface="Times New Roman"/>
              <a:cs typeface="Times New Roman"/>
              <a:sym typeface="Times New Roman"/>
            </a:endParaRPr>
          </a:p>
        </p:txBody>
      </p:sp>
      <p:cxnSp>
        <p:nvCxnSpPr>
          <p:cNvPr id="259" name="Google Shape;259;p17"/>
          <p:cNvCxnSpPr>
            <a:stCxn id="258" idx="1"/>
            <a:endCxn id="256" idx="3"/>
          </p:cNvCxnSpPr>
          <p:nvPr/>
        </p:nvCxnSpPr>
        <p:spPr>
          <a:xfrm rot="10800000">
            <a:off x="6896705" y="3862529"/>
            <a:ext cx="1624800" cy="0"/>
          </a:xfrm>
          <a:prstGeom prst="straightConnector1">
            <a:avLst/>
          </a:prstGeom>
          <a:noFill/>
          <a:ln cap="flat" cmpd="sng" w="19050">
            <a:solidFill>
              <a:schemeClr val="accent1"/>
            </a:solidFill>
            <a:prstDash val="solid"/>
            <a:round/>
            <a:headEnd len="sm" w="sm" type="none"/>
            <a:tailEnd len="med" w="med" type="triangle"/>
          </a:ln>
        </p:spPr>
      </p:cxnSp>
      <p:sp>
        <p:nvSpPr>
          <p:cNvPr id="260" name="Google Shape;260;p17"/>
          <p:cNvSpPr txBox="1"/>
          <p:nvPr/>
        </p:nvSpPr>
        <p:spPr>
          <a:xfrm>
            <a:off x="345440" y="757555"/>
            <a:ext cx="4238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2000"/>
              <a:t>A.VỀ TỔNG QUÁT</a:t>
            </a:r>
            <a:endParaRPr/>
          </a:p>
        </p:txBody>
      </p:sp>
      <p:cxnSp>
        <p:nvCxnSpPr>
          <p:cNvPr id="261" name="Google Shape;261;p17"/>
          <p:cNvCxnSpPr/>
          <p:nvPr/>
        </p:nvCxnSpPr>
        <p:spPr>
          <a:xfrm>
            <a:off x="6924300" y="4288975"/>
            <a:ext cx="1617900" cy="15000"/>
          </a:xfrm>
          <a:prstGeom prst="straightConnector1">
            <a:avLst/>
          </a:prstGeom>
          <a:noFill/>
          <a:ln cap="flat" cmpd="sng" w="19050">
            <a:solidFill>
              <a:schemeClr val="accent1"/>
            </a:solidFill>
            <a:prstDash val="solid"/>
            <a:round/>
            <a:headEnd len="sm" w="sm" type="none"/>
            <a:tailEnd len="med" w="med" type="triangle"/>
          </a:ln>
        </p:spPr>
      </p:cxnSp>
      <p:cxnSp>
        <p:nvCxnSpPr>
          <p:cNvPr id="262" name="Google Shape;262;p17"/>
          <p:cNvCxnSpPr/>
          <p:nvPr/>
        </p:nvCxnSpPr>
        <p:spPr>
          <a:xfrm>
            <a:off x="3213275" y="4199900"/>
            <a:ext cx="1261800" cy="0"/>
          </a:xfrm>
          <a:prstGeom prst="straightConnector1">
            <a:avLst/>
          </a:prstGeom>
          <a:noFill/>
          <a:ln cap="flat" cmpd="sng" w="19050">
            <a:solidFill>
              <a:schemeClr val="accent1"/>
            </a:solidFill>
            <a:prstDash val="solid"/>
            <a:round/>
            <a:headEnd len="sm" w="sm"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394ffcde8db_0_0"/>
          <p:cNvSpPr txBox="1"/>
          <p:nvPr>
            <p:ph idx="12" type="sldNum"/>
          </p:nvPr>
        </p:nvSpPr>
        <p:spPr>
          <a:xfrm>
            <a:off x="9156511" y="6492875"/>
            <a:ext cx="27432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68" name="Google Shape;268;g394ffcde8db_0_0"/>
          <p:cNvSpPr txBox="1"/>
          <p:nvPr>
            <p:ph type="title"/>
          </p:nvPr>
        </p:nvSpPr>
        <p:spPr>
          <a:xfrm>
            <a:off x="338736" y="112543"/>
            <a:ext cx="115146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b="0" lang="en-US">
                <a:uFill>
                  <a:noFill/>
                </a:uFill>
                <a:hlinkClick r:id="rId3"/>
              </a:rPr>
              <a:t>1.</a:t>
            </a:r>
            <a:r>
              <a:rPr lang="en-US"/>
              <a:t>PHÂN TÍCH</a:t>
            </a:r>
            <a:endParaRPr/>
          </a:p>
        </p:txBody>
      </p:sp>
      <p:sp>
        <p:nvSpPr>
          <p:cNvPr id="269" name="Google Shape;269;g394ffcde8db_0_0"/>
          <p:cNvSpPr txBox="1"/>
          <p:nvPr/>
        </p:nvSpPr>
        <p:spPr>
          <a:xfrm>
            <a:off x="345440" y="757555"/>
            <a:ext cx="4238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2000"/>
              <a:t>A.VỀ </a:t>
            </a:r>
            <a:r>
              <a:rPr b="1" lang="en-US" sz="2000"/>
              <a:t>QUY TRÌNH </a:t>
            </a:r>
            <a:endParaRPr/>
          </a:p>
        </p:txBody>
      </p:sp>
      <p:pic>
        <p:nvPicPr>
          <p:cNvPr id="270" name="Google Shape;270;g394ffcde8db_0_0"/>
          <p:cNvPicPr preferRelativeResize="0"/>
          <p:nvPr/>
        </p:nvPicPr>
        <p:blipFill>
          <a:blip r:embed="rId4">
            <a:alphaModFix/>
          </a:blip>
          <a:stretch>
            <a:fillRect/>
          </a:stretch>
        </p:blipFill>
        <p:spPr>
          <a:xfrm>
            <a:off x="152400" y="1310155"/>
            <a:ext cx="11887199" cy="37762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2"/>
          <p:cNvPicPr preferRelativeResize="0"/>
          <p:nvPr/>
        </p:nvPicPr>
        <p:blipFill rotWithShape="1">
          <a:blip r:embed="rId3">
            <a:alphaModFix/>
          </a:blip>
          <a:srcRect b="0" l="0" r="0" t="0"/>
          <a:stretch/>
        </p:blipFill>
        <p:spPr>
          <a:xfrm>
            <a:off x="386634" y="331380"/>
            <a:ext cx="3174367" cy="952975"/>
          </a:xfrm>
          <a:prstGeom prst="rect">
            <a:avLst/>
          </a:prstGeom>
          <a:noFill/>
          <a:ln>
            <a:noFill/>
          </a:ln>
        </p:spPr>
      </p:pic>
      <p:sp>
        <p:nvSpPr>
          <p:cNvPr id="99" name="Google Shape;99;p2"/>
          <p:cNvSpPr txBox="1"/>
          <p:nvPr/>
        </p:nvSpPr>
        <p:spPr>
          <a:xfrm>
            <a:off x="286621" y="1791521"/>
            <a:ext cx="10186116" cy="126673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4400"/>
              <a:buFont typeface="Lato"/>
              <a:buNone/>
            </a:pPr>
            <a:r>
              <a:rPr b="1" i="0" lang="en-US" sz="4400" u="none" cap="none" strike="noStrike">
                <a:solidFill>
                  <a:srgbClr val="C00000"/>
                </a:solidFill>
                <a:latin typeface="Lato"/>
                <a:ea typeface="Lato"/>
                <a:cs typeface="Lato"/>
                <a:sym typeface="Lato"/>
              </a:rPr>
              <a:t>KỸ THUẬT PHẦN MỀM ỨNG DỤNG </a:t>
            </a:r>
            <a:endParaRPr/>
          </a:p>
        </p:txBody>
      </p:sp>
      <p:sp>
        <p:nvSpPr>
          <p:cNvPr id="100" name="Google Shape;100;p2"/>
          <p:cNvSpPr txBox="1"/>
          <p:nvPr/>
        </p:nvSpPr>
        <p:spPr>
          <a:xfrm>
            <a:off x="286621" y="2908197"/>
            <a:ext cx="8214441" cy="195669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2800"/>
              <a:buFont typeface="Lato"/>
              <a:buNone/>
            </a:pPr>
            <a:r>
              <a:rPr b="0" i="0" lang="en-US" sz="2800" u="none" cap="none" strike="noStrike">
                <a:solidFill>
                  <a:srgbClr val="C00000"/>
                </a:solidFill>
                <a:latin typeface="Lato"/>
                <a:ea typeface="Lato"/>
                <a:cs typeface="Lato"/>
                <a:sym typeface="Lato"/>
              </a:rPr>
              <a:t>ĐỀ TÀI: </a:t>
            </a:r>
            <a:r>
              <a:rPr lang="en-US" sz="2800">
                <a:solidFill>
                  <a:srgbClr val="C00000"/>
                </a:solidFill>
                <a:latin typeface="Lato"/>
                <a:ea typeface="Lato"/>
                <a:cs typeface="Lato"/>
                <a:sym typeface="Lato"/>
              </a:rPr>
              <a:t>THIẾT KẾ VÀ XÂY DỰNG HỆ THỐNG HỌC TOÁN-MODULE LỚP 3</a:t>
            </a:r>
            <a:endParaRPr/>
          </a:p>
          <a:p>
            <a:pPr indent="0" lvl="0" marL="0" marR="0" rtl="0" algn="l">
              <a:lnSpc>
                <a:spcPct val="90000"/>
              </a:lnSpc>
              <a:spcBef>
                <a:spcPts val="0"/>
              </a:spcBef>
              <a:spcAft>
                <a:spcPts val="0"/>
              </a:spcAft>
              <a:buClr>
                <a:srgbClr val="C00000"/>
              </a:buClr>
              <a:buSzPts val="2800"/>
              <a:buFont typeface="Lato"/>
              <a:buNone/>
            </a:pPr>
            <a:r>
              <a:rPr b="0" i="0" lang="en-US" sz="2800" u="none" cap="none" strike="noStrike">
                <a:solidFill>
                  <a:srgbClr val="C00000"/>
                </a:solidFill>
                <a:latin typeface="Lato"/>
                <a:ea typeface="Lato"/>
                <a:cs typeface="Lato"/>
                <a:sym typeface="Lato"/>
              </a:rPr>
              <a:t> </a:t>
            </a:r>
            <a:endParaRPr/>
          </a:p>
          <a:p>
            <a:pPr indent="0" lvl="0" marL="0" marR="0" rtl="0" algn="l">
              <a:lnSpc>
                <a:spcPct val="90000"/>
              </a:lnSpc>
              <a:spcBef>
                <a:spcPts val="0"/>
              </a:spcBef>
              <a:spcAft>
                <a:spcPts val="0"/>
              </a:spcAft>
              <a:buClr>
                <a:srgbClr val="C00000"/>
              </a:buClr>
              <a:buSzPts val="2000"/>
              <a:buFont typeface="Lato"/>
              <a:buNone/>
            </a:pPr>
            <a:r>
              <a:rPr b="0" i="0" lang="en-US" sz="2000" u="none" cap="none" strike="noStrike">
                <a:solidFill>
                  <a:srgbClr val="C00000"/>
                </a:solidFill>
                <a:latin typeface="Lato"/>
                <a:ea typeface="Lato"/>
                <a:cs typeface="Lato"/>
                <a:sym typeface="Lato"/>
              </a:rPr>
              <a:t>GVHD: ThS. Hoàng Quang Huy.</a:t>
            </a:r>
            <a:endParaRPr/>
          </a:p>
        </p:txBody>
      </p:sp>
      <p:sp>
        <p:nvSpPr>
          <p:cNvPr id="101" name="Google Shape;101;p2"/>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38ef13a5922_0_82"/>
          <p:cNvSpPr txBox="1"/>
          <p:nvPr>
            <p:ph idx="12" type="sldNum"/>
          </p:nvPr>
        </p:nvSpPr>
        <p:spPr>
          <a:xfrm>
            <a:off x="9156511" y="6492875"/>
            <a:ext cx="27432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76" name="Google Shape;276;g38ef13a5922_0_82"/>
          <p:cNvSpPr txBox="1"/>
          <p:nvPr>
            <p:ph type="title"/>
          </p:nvPr>
        </p:nvSpPr>
        <p:spPr>
          <a:xfrm>
            <a:off x="338736" y="112543"/>
            <a:ext cx="115146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a:t>
            </a:r>
            <a:r>
              <a:rPr lang="en-US"/>
              <a:t>.</a:t>
            </a:r>
            <a:r>
              <a:rPr lang="en-US"/>
              <a:t>THIẾT KẾ PHẦN MỀM</a:t>
            </a:r>
            <a:endParaRPr/>
          </a:p>
        </p:txBody>
      </p:sp>
      <p:sp>
        <p:nvSpPr>
          <p:cNvPr id="277" name="Google Shape;277;g38ef13a5922_0_82"/>
          <p:cNvSpPr txBox="1"/>
          <p:nvPr/>
        </p:nvSpPr>
        <p:spPr>
          <a:xfrm>
            <a:off x="345440" y="757555"/>
            <a:ext cx="4238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2000"/>
              <a:t>B.SƠ ĐỒ CHỨC NĂNG</a:t>
            </a:r>
            <a:endParaRPr/>
          </a:p>
        </p:txBody>
      </p:sp>
      <p:pic>
        <p:nvPicPr>
          <p:cNvPr id="278" name="Google Shape;278;g38ef13a5922_0_82"/>
          <p:cNvPicPr preferRelativeResize="0"/>
          <p:nvPr/>
        </p:nvPicPr>
        <p:blipFill>
          <a:blip r:embed="rId3">
            <a:alphaModFix/>
          </a:blip>
          <a:stretch>
            <a:fillRect/>
          </a:stretch>
        </p:blipFill>
        <p:spPr>
          <a:xfrm>
            <a:off x="1580400" y="1097425"/>
            <a:ext cx="9069776" cy="53142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38ef13a5922_0_0"/>
          <p:cNvSpPr txBox="1"/>
          <p:nvPr>
            <p:ph idx="12" type="sldNum"/>
          </p:nvPr>
        </p:nvSpPr>
        <p:spPr>
          <a:xfrm>
            <a:off x="9156511" y="6492875"/>
            <a:ext cx="27432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84" name="Google Shape;284;g38ef13a5922_0_0"/>
          <p:cNvSpPr txBox="1"/>
          <p:nvPr>
            <p:ph type="title"/>
          </p:nvPr>
        </p:nvSpPr>
        <p:spPr>
          <a:xfrm>
            <a:off x="338736" y="112543"/>
            <a:ext cx="115146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a:t>
            </a:r>
            <a:r>
              <a:rPr lang="en-US"/>
              <a:t>.</a:t>
            </a:r>
            <a:r>
              <a:rPr lang="en-US"/>
              <a:t>THIẾT KẾ PHẦN MỀM</a:t>
            </a:r>
            <a:endParaRPr/>
          </a:p>
        </p:txBody>
      </p:sp>
      <p:sp>
        <p:nvSpPr>
          <p:cNvPr id="285" name="Google Shape;285;g38ef13a5922_0_0"/>
          <p:cNvSpPr txBox="1"/>
          <p:nvPr/>
        </p:nvSpPr>
        <p:spPr>
          <a:xfrm>
            <a:off x="0" y="726375"/>
            <a:ext cx="3161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C.USE CASE</a:t>
            </a:r>
            <a:endParaRPr b="1" sz="1800"/>
          </a:p>
        </p:txBody>
      </p:sp>
      <p:pic>
        <p:nvPicPr>
          <p:cNvPr id="286" name="Google Shape;286;g38ef13a5922_0_0"/>
          <p:cNvPicPr preferRelativeResize="0"/>
          <p:nvPr/>
        </p:nvPicPr>
        <p:blipFill>
          <a:blip r:embed="rId3">
            <a:alphaModFix/>
          </a:blip>
          <a:stretch>
            <a:fillRect/>
          </a:stretch>
        </p:blipFill>
        <p:spPr>
          <a:xfrm>
            <a:off x="1214213" y="1243875"/>
            <a:ext cx="9763570" cy="5096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38ef13a5922_0_122"/>
          <p:cNvSpPr txBox="1"/>
          <p:nvPr>
            <p:ph idx="12" type="sldNum"/>
          </p:nvPr>
        </p:nvSpPr>
        <p:spPr>
          <a:xfrm>
            <a:off x="9156511" y="6492875"/>
            <a:ext cx="27432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92" name="Google Shape;292;g38ef13a5922_0_122"/>
          <p:cNvSpPr txBox="1"/>
          <p:nvPr>
            <p:ph type="title"/>
          </p:nvPr>
        </p:nvSpPr>
        <p:spPr>
          <a:xfrm>
            <a:off x="338736" y="112543"/>
            <a:ext cx="115146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4.PHÂN TÍCH</a:t>
            </a:r>
            <a:endParaRPr/>
          </a:p>
        </p:txBody>
      </p:sp>
      <p:sp>
        <p:nvSpPr>
          <p:cNvPr id="293" name="Google Shape;293;g38ef13a5922_0_122"/>
          <p:cNvSpPr txBox="1"/>
          <p:nvPr/>
        </p:nvSpPr>
        <p:spPr>
          <a:xfrm>
            <a:off x="345440" y="757555"/>
            <a:ext cx="4238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2000"/>
              <a:t>C</a:t>
            </a:r>
            <a:r>
              <a:rPr b="1" lang="en-US" sz="2000"/>
              <a:t>.</a:t>
            </a:r>
            <a:r>
              <a:rPr b="1" i="0" lang="en-US" sz="2000" u="none" cap="none" strike="noStrike">
                <a:solidFill>
                  <a:srgbClr val="000000"/>
                </a:solidFill>
                <a:latin typeface="Arial"/>
                <a:ea typeface="Arial"/>
                <a:cs typeface="Arial"/>
                <a:sym typeface="Arial"/>
              </a:rPr>
              <a:t>USE CASE</a:t>
            </a:r>
            <a:endParaRPr/>
          </a:p>
        </p:txBody>
      </p:sp>
      <p:pic>
        <p:nvPicPr>
          <p:cNvPr id="294" name="Google Shape;294;g38ef13a5922_0_122"/>
          <p:cNvPicPr preferRelativeResize="0"/>
          <p:nvPr/>
        </p:nvPicPr>
        <p:blipFill>
          <a:blip r:embed="rId3">
            <a:alphaModFix/>
          </a:blip>
          <a:stretch>
            <a:fillRect/>
          </a:stretch>
        </p:blipFill>
        <p:spPr>
          <a:xfrm>
            <a:off x="968825" y="1339593"/>
            <a:ext cx="9829800" cy="4362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38ef13a5922_0_45"/>
          <p:cNvSpPr txBox="1"/>
          <p:nvPr>
            <p:ph idx="12" type="sldNum"/>
          </p:nvPr>
        </p:nvSpPr>
        <p:spPr>
          <a:xfrm>
            <a:off x="9156511" y="6492875"/>
            <a:ext cx="2743200" cy="365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00" name="Google Shape;300;g38ef13a5922_0_45"/>
          <p:cNvSpPr txBox="1"/>
          <p:nvPr>
            <p:ph type="title"/>
          </p:nvPr>
        </p:nvSpPr>
        <p:spPr>
          <a:xfrm>
            <a:off x="338736" y="112543"/>
            <a:ext cx="11514600" cy="436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2</a:t>
            </a:r>
            <a:r>
              <a:rPr lang="en-US"/>
              <a:t>.</a:t>
            </a:r>
            <a:r>
              <a:rPr lang="en-US"/>
              <a:t>THIẾT KẾ PHẦN MỀM</a:t>
            </a:r>
            <a:endParaRPr/>
          </a:p>
        </p:txBody>
      </p:sp>
      <p:sp>
        <p:nvSpPr>
          <p:cNvPr id="301" name="Google Shape;301;g38ef13a5922_0_45"/>
          <p:cNvSpPr txBox="1"/>
          <p:nvPr/>
        </p:nvSpPr>
        <p:spPr>
          <a:xfrm>
            <a:off x="345440" y="757555"/>
            <a:ext cx="4238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2000"/>
              <a:t>C USE CASE</a:t>
            </a:r>
            <a:endParaRPr/>
          </a:p>
        </p:txBody>
      </p:sp>
      <p:pic>
        <p:nvPicPr>
          <p:cNvPr id="302" name="Google Shape;302;g38ef13a5922_0_45"/>
          <p:cNvPicPr preferRelativeResize="0"/>
          <p:nvPr/>
        </p:nvPicPr>
        <p:blipFill>
          <a:blip r:embed="rId3">
            <a:alphaModFix/>
          </a:blip>
          <a:stretch>
            <a:fillRect/>
          </a:stretch>
        </p:blipFill>
        <p:spPr>
          <a:xfrm>
            <a:off x="152400" y="1310155"/>
            <a:ext cx="11137959" cy="503032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8"/>
          <p:cNvSpPr txBox="1"/>
          <p:nvPr>
            <p:ph idx="1" type="body"/>
          </p:nvPr>
        </p:nvSpPr>
        <p:spPr>
          <a:xfrm>
            <a:off x="4558372" y="1248325"/>
            <a:ext cx="7391400" cy="5205412"/>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rPr lang="en-US" sz="4500"/>
              <a:t>TÀI LIỆU THAM KHẢO?</a:t>
            </a:r>
            <a:endParaRPr sz="4500"/>
          </a:p>
        </p:txBody>
      </p:sp>
      <p:sp>
        <p:nvSpPr>
          <p:cNvPr id="308" name="Google Shape;308;p18"/>
          <p:cNvSpPr txBox="1"/>
          <p:nvPr>
            <p:ph type="title"/>
          </p:nvPr>
        </p:nvSpPr>
        <p:spPr>
          <a:xfrm>
            <a:off x="4558372" y="404265"/>
            <a:ext cx="7391400"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Lato"/>
              <a:buNone/>
            </a:pPr>
            <a:r>
              <a:t/>
            </a:r>
            <a:endParaRPr/>
          </a:p>
        </p:txBody>
      </p:sp>
      <p:sp>
        <p:nvSpPr>
          <p:cNvPr id="309" name="Google Shape;309;p18"/>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9"/>
          <p:cNvSpPr txBox="1"/>
          <p:nvPr/>
        </p:nvSpPr>
        <p:spPr>
          <a:xfrm>
            <a:off x="5605763" y="2869457"/>
            <a:ext cx="5422456" cy="971304"/>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6000"/>
              <a:buFont typeface="Lato"/>
              <a:buNone/>
            </a:pPr>
            <a:r>
              <a:rPr b="1" i="0" lang="en-US" sz="6000" u="none" cap="none" strike="noStrike">
                <a:solidFill>
                  <a:srgbClr val="C00000"/>
                </a:solidFill>
                <a:latin typeface="Lato"/>
                <a:ea typeface="Lato"/>
                <a:cs typeface="Lato"/>
                <a:sym typeface="Lato"/>
              </a:rPr>
              <a:t>THANK YOU !</a:t>
            </a:r>
            <a:endParaRPr/>
          </a:p>
        </p:txBody>
      </p:sp>
      <p:sp>
        <p:nvSpPr>
          <p:cNvPr id="315" name="Google Shape;315;p19"/>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3"/>
          <p:cNvSpPr txBox="1"/>
          <p:nvPr>
            <p:ph type="title"/>
          </p:nvPr>
        </p:nvSpPr>
        <p:spPr>
          <a:xfrm>
            <a:off x="3866254" y="1133865"/>
            <a:ext cx="4159720" cy="125460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DC2416"/>
              </a:buClr>
              <a:buSzPts val="6600"/>
              <a:buFont typeface="Calibri"/>
              <a:buNone/>
            </a:pPr>
            <a:r>
              <a:rPr lang="en-US" sz="6600">
                <a:solidFill>
                  <a:srgbClr val="DC2416"/>
                </a:solidFill>
                <a:latin typeface="Calibri"/>
                <a:ea typeface="Calibri"/>
                <a:cs typeface="Calibri"/>
                <a:sym typeface="Calibri"/>
              </a:rPr>
              <a:t>NỘI DUNG</a:t>
            </a:r>
            <a:endParaRPr/>
          </a:p>
        </p:txBody>
      </p:sp>
      <p:grpSp>
        <p:nvGrpSpPr>
          <p:cNvPr id="108" name="Google Shape;108;p3"/>
          <p:cNvGrpSpPr/>
          <p:nvPr/>
        </p:nvGrpSpPr>
        <p:grpSpPr>
          <a:xfrm>
            <a:off x="-1696221" y="1566665"/>
            <a:ext cx="10635171" cy="5472816"/>
            <a:chOff x="-4594335" y="-704407"/>
            <a:chExt cx="10635171" cy="5472816"/>
          </a:xfrm>
        </p:grpSpPr>
        <p:sp>
          <p:nvSpPr>
            <p:cNvPr id="109" name="Google Shape;109;p3"/>
            <p:cNvSpPr/>
            <p:nvPr/>
          </p:nvSpPr>
          <p:spPr>
            <a:xfrm>
              <a:off x="-4594335" y="-704407"/>
              <a:ext cx="5472816" cy="5472816"/>
            </a:xfrm>
            <a:prstGeom prst="blockArc">
              <a:avLst>
                <a:gd fmla="val 18900000" name="adj1"/>
                <a:gd fmla="val 2700000" name="adj2"/>
                <a:gd fmla="val 395" name="adj3"/>
              </a:avLst>
            </a:prstGeom>
            <a:noFill/>
            <a:ln cap="flat" cmpd="sng" w="12700">
              <a:solidFill>
                <a:srgbClr val="FF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
            <p:cNvSpPr/>
            <p:nvPr/>
          </p:nvSpPr>
          <p:spPr>
            <a:xfrm>
              <a:off x="564979" y="406400"/>
              <a:ext cx="5475833" cy="812800"/>
            </a:xfrm>
            <a:prstGeom prst="rect">
              <a:avLst/>
            </a:prstGeom>
            <a:solidFill>
              <a:srgbClr val="DC241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
            <p:cNvSpPr txBox="1"/>
            <p:nvPr/>
          </p:nvSpPr>
          <p:spPr>
            <a:xfrm>
              <a:off x="564979" y="406400"/>
              <a:ext cx="5475833" cy="812800"/>
            </a:xfrm>
            <a:prstGeom prst="rect">
              <a:avLst/>
            </a:prstGeom>
            <a:noFill/>
            <a:ln>
              <a:noFill/>
            </a:ln>
          </p:spPr>
          <p:txBody>
            <a:bodyPr anchorCtr="0" anchor="ctr" bIns="86350" lIns="645150" spcFirstLastPara="1" rIns="86350" wrap="square" tIns="86350">
              <a:noAutofit/>
            </a:bodyPr>
            <a:lstStyle/>
            <a:p>
              <a:pPr indent="0" lvl="0" marL="0" marR="0" rtl="0" algn="l">
                <a:lnSpc>
                  <a:spcPct val="90000"/>
                </a:lnSpc>
                <a:spcBef>
                  <a:spcPts val="0"/>
                </a:spcBef>
                <a:spcAft>
                  <a:spcPts val="0"/>
                </a:spcAft>
                <a:buClr>
                  <a:schemeClr val="lt1"/>
                </a:buClr>
                <a:buSzPts val="3400"/>
                <a:buFont typeface="Arial"/>
                <a:buNone/>
              </a:pPr>
              <a:r>
                <a:rPr b="0" i="0" lang="en-US" sz="3400" u="none" cap="none" strike="noStrike">
                  <a:solidFill>
                    <a:schemeClr val="lt1"/>
                  </a:solidFill>
                  <a:latin typeface="Arial"/>
                  <a:ea typeface="Arial"/>
                  <a:cs typeface="Arial"/>
                  <a:sym typeface="Arial"/>
                </a:rPr>
                <a:t>ĐẶT VẤN ĐỀ</a:t>
              </a:r>
              <a:endParaRPr/>
            </a:p>
          </p:txBody>
        </p:sp>
        <p:sp>
          <p:nvSpPr>
            <p:cNvPr id="112" name="Google Shape;112;p3"/>
            <p:cNvSpPr/>
            <p:nvPr/>
          </p:nvSpPr>
          <p:spPr>
            <a:xfrm>
              <a:off x="56979" y="304800"/>
              <a:ext cx="1016000" cy="1016000"/>
            </a:xfrm>
            <a:prstGeom prst="ellipse">
              <a:avLst/>
            </a:prstGeom>
            <a:solidFill>
              <a:schemeClr val="lt1"/>
            </a:solidFill>
            <a:ln cap="flat" cmpd="sng" w="12700">
              <a:solidFill>
                <a:srgbClr val="FF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
            <p:cNvSpPr/>
            <p:nvPr/>
          </p:nvSpPr>
          <p:spPr>
            <a:xfrm>
              <a:off x="860432" y="1625599"/>
              <a:ext cx="5180380" cy="812800"/>
            </a:xfrm>
            <a:prstGeom prst="rect">
              <a:avLst/>
            </a:prstGeom>
            <a:solidFill>
              <a:srgbClr val="DC241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
            <p:cNvSpPr txBox="1"/>
            <p:nvPr/>
          </p:nvSpPr>
          <p:spPr>
            <a:xfrm>
              <a:off x="860436" y="1625603"/>
              <a:ext cx="5180400" cy="812700"/>
            </a:xfrm>
            <a:prstGeom prst="rect">
              <a:avLst/>
            </a:prstGeom>
            <a:noFill/>
            <a:ln>
              <a:noFill/>
            </a:ln>
          </p:spPr>
          <p:txBody>
            <a:bodyPr anchorCtr="0" anchor="ctr" bIns="86350" lIns="645150" spcFirstLastPara="1" rIns="86350" wrap="square" tIns="86350">
              <a:noAutofit/>
            </a:bodyPr>
            <a:lstStyle/>
            <a:p>
              <a:pPr indent="0" lvl="0" marL="0" marR="0" rtl="0" algn="l">
                <a:lnSpc>
                  <a:spcPct val="90000"/>
                </a:lnSpc>
                <a:spcBef>
                  <a:spcPts val="0"/>
                </a:spcBef>
                <a:spcAft>
                  <a:spcPts val="0"/>
                </a:spcAft>
                <a:buClr>
                  <a:schemeClr val="lt1"/>
                </a:buClr>
                <a:buSzPts val="3400"/>
                <a:buFont typeface="Arial"/>
                <a:buNone/>
              </a:pPr>
              <a:r>
                <a:rPr b="0" i="0" lang="en-US" sz="2500" u="none" cap="none" strike="noStrike">
                  <a:solidFill>
                    <a:schemeClr val="lt1"/>
                  </a:solidFill>
                  <a:latin typeface="Arial"/>
                  <a:ea typeface="Arial"/>
                  <a:cs typeface="Arial"/>
                  <a:sym typeface="Arial"/>
                </a:rPr>
                <a:t>PHÂN TÍCH, </a:t>
              </a:r>
              <a:endParaRPr b="0" i="0" sz="25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3400"/>
                <a:buFont typeface="Arial"/>
                <a:buNone/>
              </a:pPr>
              <a:r>
                <a:rPr b="0" i="0" lang="en-US" sz="2500" u="none" cap="none" strike="noStrike">
                  <a:solidFill>
                    <a:schemeClr val="lt1"/>
                  </a:solidFill>
                  <a:latin typeface="Arial"/>
                  <a:ea typeface="Arial"/>
                  <a:cs typeface="Arial"/>
                  <a:sym typeface="Arial"/>
                </a:rPr>
                <a:t>THIẾT KẾ PHẦN MỀM</a:t>
              </a:r>
              <a:endParaRPr b="0" i="0" sz="500" u="none" cap="none" strike="noStrike">
                <a:solidFill>
                  <a:srgbClr val="000000"/>
                </a:solidFill>
                <a:latin typeface="Arial"/>
                <a:ea typeface="Arial"/>
                <a:cs typeface="Arial"/>
                <a:sym typeface="Arial"/>
              </a:endParaRPr>
            </a:p>
          </p:txBody>
        </p:sp>
        <p:sp>
          <p:nvSpPr>
            <p:cNvPr id="115" name="Google Shape;115;p3"/>
            <p:cNvSpPr/>
            <p:nvPr/>
          </p:nvSpPr>
          <p:spPr>
            <a:xfrm>
              <a:off x="352432" y="1523999"/>
              <a:ext cx="1016000" cy="1016000"/>
            </a:xfrm>
            <a:prstGeom prst="ellipse">
              <a:avLst/>
            </a:prstGeom>
            <a:solidFill>
              <a:schemeClr val="lt1"/>
            </a:solidFill>
            <a:ln cap="flat" cmpd="sng" w="12700">
              <a:solidFill>
                <a:srgbClr val="FF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
            <p:cNvSpPr/>
            <p:nvPr/>
          </p:nvSpPr>
          <p:spPr>
            <a:xfrm>
              <a:off x="564979" y="2844800"/>
              <a:ext cx="5475833" cy="812800"/>
            </a:xfrm>
            <a:prstGeom prst="rect">
              <a:avLst/>
            </a:prstGeom>
            <a:solidFill>
              <a:srgbClr val="DC241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
            <p:cNvSpPr txBox="1"/>
            <p:nvPr/>
          </p:nvSpPr>
          <p:spPr>
            <a:xfrm>
              <a:off x="564979" y="2844800"/>
              <a:ext cx="5475833" cy="812800"/>
            </a:xfrm>
            <a:prstGeom prst="rect">
              <a:avLst/>
            </a:prstGeom>
            <a:noFill/>
            <a:ln>
              <a:noFill/>
            </a:ln>
          </p:spPr>
          <p:txBody>
            <a:bodyPr anchorCtr="0" anchor="ctr" bIns="86350" lIns="645150" spcFirstLastPara="1" rIns="86350" wrap="square" tIns="86350">
              <a:noAutofit/>
            </a:bodyPr>
            <a:lstStyle/>
            <a:p>
              <a:pPr indent="0" lvl="0" marL="0" marR="0" rtl="0" algn="l">
                <a:lnSpc>
                  <a:spcPct val="90000"/>
                </a:lnSpc>
                <a:spcBef>
                  <a:spcPts val="0"/>
                </a:spcBef>
                <a:spcAft>
                  <a:spcPts val="0"/>
                </a:spcAft>
                <a:buClr>
                  <a:schemeClr val="lt1"/>
                </a:buClr>
                <a:buSzPts val="3400"/>
                <a:buFont typeface="Arial"/>
                <a:buNone/>
              </a:pPr>
              <a:r>
                <a:rPr b="0" i="0" lang="en-US" sz="3400" u="none" cap="none" strike="noStrike">
                  <a:solidFill>
                    <a:schemeClr val="lt1"/>
                  </a:solidFill>
                  <a:latin typeface="Arial"/>
                  <a:ea typeface="Arial"/>
                  <a:cs typeface="Arial"/>
                  <a:sym typeface="Arial"/>
                </a:rPr>
                <a:t>KẾT LUẬN</a:t>
              </a:r>
              <a:endParaRPr/>
            </a:p>
          </p:txBody>
        </p:sp>
        <p:sp>
          <p:nvSpPr>
            <p:cNvPr id="118" name="Google Shape;118;p3"/>
            <p:cNvSpPr/>
            <p:nvPr/>
          </p:nvSpPr>
          <p:spPr>
            <a:xfrm>
              <a:off x="56979" y="2743200"/>
              <a:ext cx="1016000" cy="1016000"/>
            </a:xfrm>
            <a:prstGeom prst="ellipse">
              <a:avLst/>
            </a:prstGeom>
            <a:solidFill>
              <a:schemeClr val="lt1"/>
            </a:solidFill>
            <a:ln cap="flat" cmpd="sng" w="12700">
              <a:solidFill>
                <a:srgbClr val="FF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 name="Google Shape;119;p3"/>
          <p:cNvSpPr txBox="1"/>
          <p:nvPr/>
        </p:nvSpPr>
        <p:spPr>
          <a:xfrm>
            <a:off x="3321208" y="2697082"/>
            <a:ext cx="275665" cy="70548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DC2416"/>
                </a:solidFill>
                <a:latin typeface="Arial"/>
                <a:ea typeface="Arial"/>
                <a:cs typeface="Arial"/>
                <a:sym typeface="Arial"/>
              </a:rPr>
              <a:t>I</a:t>
            </a:r>
            <a:endParaRPr/>
          </a:p>
        </p:txBody>
      </p:sp>
      <p:sp>
        <p:nvSpPr>
          <p:cNvPr id="120" name="Google Shape;120;p3"/>
          <p:cNvSpPr txBox="1"/>
          <p:nvPr/>
        </p:nvSpPr>
        <p:spPr>
          <a:xfrm>
            <a:off x="3503930" y="3950335"/>
            <a:ext cx="553720" cy="70548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DC2416"/>
                </a:solidFill>
                <a:latin typeface="Arial"/>
                <a:ea typeface="Arial"/>
                <a:cs typeface="Arial"/>
                <a:sym typeface="Arial"/>
              </a:rPr>
              <a:t>II</a:t>
            </a:r>
            <a:endParaRPr/>
          </a:p>
        </p:txBody>
      </p:sp>
      <p:sp>
        <p:nvSpPr>
          <p:cNvPr id="121" name="Google Shape;121;p3"/>
          <p:cNvSpPr txBox="1"/>
          <p:nvPr/>
        </p:nvSpPr>
        <p:spPr>
          <a:xfrm>
            <a:off x="3143885" y="5143500"/>
            <a:ext cx="641350" cy="70548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DC2416"/>
                </a:solidFill>
                <a:latin typeface="Arial"/>
                <a:ea typeface="Arial"/>
                <a:cs typeface="Arial"/>
                <a:sym typeface="Arial"/>
              </a:rPr>
              <a:t>III</a:t>
            </a:r>
            <a:endParaRPr/>
          </a:p>
        </p:txBody>
      </p:sp>
      <p:sp>
        <p:nvSpPr>
          <p:cNvPr id="122" name="Google Shape;122;p3"/>
          <p:cNvSpPr txBox="1"/>
          <p:nvPr>
            <p:ph idx="12" type="sldNum"/>
          </p:nvPr>
        </p:nvSpPr>
        <p:spPr>
          <a:xfrm>
            <a:off x="7981950" y="6356355"/>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descr="Việt Trần – Doanh nghiệp hàng đầu trong lĩnh vực sản xuất dây điện cho  ngành công nghiệp ô tô chuyển đổi số với 3S iFACTORY" id="127" name="Google Shape;127;p4"/>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28" name="Google Shape;128;p4"/>
          <p:cNvPicPr preferRelativeResize="0"/>
          <p:nvPr/>
        </p:nvPicPr>
        <p:blipFill>
          <a:blip r:embed="rId3">
            <a:alphaModFix/>
          </a:blip>
          <a:stretch>
            <a:fillRect/>
          </a:stretch>
        </p:blipFill>
        <p:spPr>
          <a:xfrm>
            <a:off x="0" y="-1000725"/>
            <a:ext cx="12192000" cy="8318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6"/>
          <p:cNvSpPr txBox="1"/>
          <p:nvPr>
            <p:ph type="title"/>
          </p:nvPr>
        </p:nvSpPr>
        <p:spPr>
          <a:xfrm>
            <a:off x="338736" y="148401"/>
            <a:ext cx="11514528" cy="4360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 THÀNH VIÊN NHÓM 49 :</a:t>
            </a:r>
            <a:endParaRPr/>
          </a:p>
        </p:txBody>
      </p:sp>
      <p:sp>
        <p:nvSpPr>
          <p:cNvPr id="134" name="Google Shape;134;p6"/>
          <p:cNvSpPr txBox="1"/>
          <p:nvPr>
            <p:ph idx="12" type="sldNum"/>
          </p:nvPr>
        </p:nvSpPr>
        <p:spPr>
          <a:xfrm>
            <a:off x="9156511" y="6492875"/>
            <a:ext cx="2743200" cy="365125"/>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135" name="Google Shape;135;p6"/>
          <p:cNvGraphicFramePr/>
          <p:nvPr/>
        </p:nvGraphicFramePr>
        <p:xfrm>
          <a:off x="264500" y="1068631"/>
          <a:ext cx="3000000" cy="3000000"/>
        </p:xfrm>
        <a:graphic>
          <a:graphicData uri="http://schemas.openxmlformats.org/drawingml/2006/table">
            <a:tbl>
              <a:tblPr bandRow="1" firstRow="1">
                <a:noFill/>
                <a:tableStyleId>{EA3CFEDA-F9BF-4981-8690-D6EA9708B617}</a:tableStyleId>
              </a:tblPr>
              <a:tblGrid>
                <a:gridCol w="3364200"/>
                <a:gridCol w="1795175"/>
                <a:gridCol w="1290600"/>
                <a:gridCol w="3784450"/>
              </a:tblGrid>
              <a:tr h="28175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HỌ VÀ TÊN</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MÃ SINH VIÊN</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CHỨC VỤ </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NHIỆM VỤ</a:t>
                      </a:r>
                      <a:endParaRPr/>
                    </a:p>
                  </a:txBody>
                  <a:tcPr marT="45725" marB="45725" marR="91450" marL="91450"/>
                </a:tc>
              </a:tr>
              <a:tr h="49307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Lê Văn Phong</a:t>
                      </a:r>
                      <a:endParaRPr/>
                    </a:p>
                    <a:p>
                      <a:pPr indent="0" lvl="0" marL="0" marR="0" rtl="0" algn="l">
                        <a:lnSpc>
                          <a:spcPct val="100000"/>
                        </a:lnSpc>
                        <a:spcBef>
                          <a:spcPts val="0"/>
                        </a:spcBef>
                        <a:spcAft>
                          <a:spcPts val="0"/>
                        </a:spcAft>
                        <a:buClr>
                          <a:srgbClr val="000000"/>
                        </a:buClr>
                        <a:buSzPts val="1800"/>
                        <a:buFont typeface="Arial"/>
                        <a:buNone/>
                      </a:pPr>
                      <a:r>
                        <a:rPr lang="en-US" sz="1800" u="none" cap="none" strike="noStrike"/>
                        <a:t>Phong.lv233573@sis.hust.edu.vn</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20233573</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Nhóm Trưởng</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a:t>BE,FE,PM</a:t>
                      </a:r>
                      <a:endParaRPr sz="1800" u="none" cap="none" strike="noStrike"/>
                    </a:p>
                  </a:txBody>
                  <a:tcPr marT="45725" marB="45725" marR="91450" marL="91450"/>
                </a:tc>
              </a:tr>
              <a:tr h="10667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Đào Phú Quý </a:t>
                      </a:r>
                      <a:endParaRPr/>
                    </a:p>
                    <a:p>
                      <a:pPr indent="0" lvl="0" marL="0" marR="0" rtl="0" algn="l">
                        <a:lnSpc>
                          <a:spcPct val="100000"/>
                        </a:lnSpc>
                        <a:spcBef>
                          <a:spcPts val="0"/>
                        </a:spcBef>
                        <a:spcAft>
                          <a:spcPts val="0"/>
                        </a:spcAft>
                        <a:buClr>
                          <a:srgbClr val="000000"/>
                        </a:buClr>
                        <a:buSzPts val="1800"/>
                        <a:buFont typeface="Arial"/>
                        <a:buNone/>
                      </a:pPr>
                      <a:r>
                        <a:rPr lang="en-US" sz="1800" u="none" cap="none" strike="noStrike"/>
                        <a:t>Quy.dp233606@sis.hust.edu.vn</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20233606</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Thành Viên</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a:t>FE,Tester</a:t>
                      </a:r>
                      <a:endParaRPr/>
                    </a:p>
                  </a:txBody>
                  <a:tcPr marT="45725" marB="45725" marR="91450" marL="91450"/>
                </a:tc>
              </a:tr>
              <a:tr h="1345100">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Vũ Hải Nam</a:t>
                      </a:r>
                      <a:endParaRPr/>
                    </a:p>
                    <a:p>
                      <a:pPr indent="0" lvl="0" marL="0" marR="0" rtl="0" algn="l">
                        <a:lnSpc>
                          <a:spcPct val="100000"/>
                        </a:lnSpc>
                        <a:spcBef>
                          <a:spcPts val="0"/>
                        </a:spcBef>
                        <a:spcAft>
                          <a:spcPts val="0"/>
                        </a:spcAft>
                        <a:buClr>
                          <a:srgbClr val="000000"/>
                        </a:buClr>
                        <a:buSzPts val="1800"/>
                        <a:buFont typeface="Arial"/>
                        <a:buNone/>
                      </a:pPr>
                      <a:r>
                        <a:rPr lang="en-US" sz="1800" u="none" cap="none" strike="noStrike"/>
                        <a:t>Nam.vh233551@sis.hust.edu.vn</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20233551</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Thành Viên </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lang="en-US" sz="1800"/>
                        <a:t>FE,BA</a:t>
                      </a:r>
                      <a:endParaRPr sz="1800" u="none" cap="none" strike="noStrike"/>
                    </a:p>
                  </a:txBody>
                  <a:tcPr marT="45725" marB="45725" marR="91450" marL="9145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 name="Shape 139"/>
        <p:cNvGrpSpPr/>
        <p:nvPr/>
      </p:nvGrpSpPr>
      <p:grpSpPr>
        <a:xfrm>
          <a:off x="0" y="0"/>
          <a:ext cx="0" cy="0"/>
          <a:chOff x="0" y="0"/>
          <a:chExt cx="0" cy="0"/>
        </a:xfrm>
      </p:grpSpPr>
      <p:sp>
        <p:nvSpPr>
          <p:cNvPr id="140" name="Google Shape;140;p7"/>
          <p:cNvSpPr/>
          <p:nvPr/>
        </p:nvSpPr>
        <p:spPr>
          <a:xfrm>
            <a:off x="0" y="2"/>
            <a:ext cx="12192000" cy="685799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Lato"/>
              <a:ea typeface="Lato"/>
              <a:cs typeface="Lato"/>
              <a:sym typeface="Lato"/>
            </a:endParaRPr>
          </a:p>
        </p:txBody>
      </p:sp>
      <p:sp>
        <p:nvSpPr>
          <p:cNvPr id="141" name="Google Shape;141;p7"/>
          <p:cNvSpPr txBox="1"/>
          <p:nvPr>
            <p:ph type="title"/>
          </p:nvPr>
        </p:nvSpPr>
        <p:spPr>
          <a:xfrm>
            <a:off x="8566627" y="247460"/>
            <a:ext cx="3091607" cy="1655483"/>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70000"/>
              <a:buFont typeface="Calibri"/>
              <a:buNone/>
            </a:pPr>
            <a:r>
              <a:rPr i="1" lang="en-US" sz="4000">
                <a:solidFill>
                  <a:schemeClr val="dk1"/>
                </a:solidFill>
                <a:latin typeface="Arial"/>
                <a:ea typeface="Arial"/>
                <a:cs typeface="Arial"/>
                <a:sym typeface="Arial"/>
              </a:rPr>
              <a:t>I . ĐẶT VẤN </a:t>
            </a:r>
            <a:r>
              <a:rPr i="1" lang="en-US" sz="4000">
                <a:solidFill>
                  <a:schemeClr val="dk1"/>
                </a:solidFill>
                <a:latin typeface="Arial"/>
                <a:ea typeface="Arial"/>
                <a:cs typeface="Arial"/>
                <a:sym typeface="Arial"/>
              </a:rPr>
              <a:t>ĐỀ(Thêm TIMELINTIMELINE</a:t>
            </a:r>
            <a:endParaRPr i="1" sz="4000">
              <a:solidFill>
                <a:schemeClr val="dk1"/>
              </a:solidFill>
              <a:latin typeface="Arial"/>
              <a:ea typeface="Arial"/>
              <a:cs typeface="Arial"/>
              <a:sym typeface="Arial"/>
            </a:endParaRPr>
          </a:p>
        </p:txBody>
      </p:sp>
      <p:sp>
        <p:nvSpPr>
          <p:cNvPr id="142" name="Google Shape;142;p7"/>
          <p:cNvSpPr/>
          <p:nvPr/>
        </p:nvSpPr>
        <p:spPr>
          <a:xfrm flipH="1">
            <a:off x="-1" y="6408741"/>
            <a:ext cx="12191998" cy="457202"/>
          </a:xfrm>
          <a:prstGeom prst="rect">
            <a:avLst/>
          </a:prstGeom>
          <a:gradFill>
            <a:gsLst>
              <a:gs pos="0">
                <a:srgbClr val="000000">
                  <a:alpha val="95294"/>
                </a:srgbClr>
              </a:gs>
              <a:gs pos="34000">
                <a:srgbClr val="000000">
                  <a:alpha val="95294"/>
                </a:srgbClr>
              </a:gs>
              <a:gs pos="100000">
                <a:schemeClr val="accent1"/>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3" name="Google Shape;143;p7"/>
          <p:cNvSpPr/>
          <p:nvPr/>
        </p:nvSpPr>
        <p:spPr>
          <a:xfrm flipH="1">
            <a:off x="-4" y="6408742"/>
            <a:ext cx="8115300" cy="449258"/>
          </a:xfrm>
          <a:prstGeom prst="rect">
            <a:avLst/>
          </a:prstGeom>
          <a:gradFill>
            <a:gsLst>
              <a:gs pos="0">
                <a:srgbClr val="2F5496">
                  <a:alpha val="58431"/>
                </a:srgbClr>
              </a:gs>
              <a:gs pos="28000">
                <a:srgbClr val="2F5496">
                  <a:alpha val="58431"/>
                </a:srgbClr>
              </a:gs>
              <a:gs pos="100000">
                <a:srgbClr val="000000">
                  <a:alpha val="69411"/>
                </a:srgbClr>
              </a:gs>
            </a:gsLst>
            <a:lin ang="11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4" name="Google Shape;144;p7"/>
          <p:cNvSpPr txBox="1"/>
          <p:nvPr>
            <p:ph idx="12" type="sldNum"/>
          </p:nvPr>
        </p:nvSpPr>
        <p:spPr>
          <a:xfrm>
            <a:off x="11704320" y="6459376"/>
            <a:ext cx="448056"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100"/>
              <a:buNone/>
            </a:pPr>
            <a:fld id="{00000000-1234-1234-1234-123412341234}" type="slidenum">
              <a:rPr b="0" lang="en-US" sz="1100">
                <a:solidFill>
                  <a:srgbClr val="FFFFFF"/>
                </a:solidFill>
                <a:latin typeface="Calibri"/>
                <a:ea typeface="Calibri"/>
                <a:cs typeface="Calibri"/>
                <a:sym typeface="Calibri"/>
              </a:rPr>
              <a:t>‹#›</a:t>
            </a:fld>
            <a:endParaRPr b="0" sz="1100">
              <a:solidFill>
                <a:srgbClr val="FFFFFF"/>
              </a:solidFill>
              <a:latin typeface="Calibri"/>
              <a:ea typeface="Calibri"/>
              <a:cs typeface="Calibri"/>
              <a:sym typeface="Calibri"/>
            </a:endParaRPr>
          </a:p>
        </p:txBody>
      </p:sp>
      <p:pic>
        <p:nvPicPr>
          <p:cNvPr id="145" name="Google Shape;145;p7"/>
          <p:cNvPicPr preferRelativeResize="0"/>
          <p:nvPr/>
        </p:nvPicPr>
        <p:blipFill>
          <a:blip r:embed="rId3">
            <a:alphaModFix/>
          </a:blip>
          <a:stretch>
            <a:fillRect/>
          </a:stretch>
        </p:blipFill>
        <p:spPr>
          <a:xfrm>
            <a:off x="0" y="-1450"/>
            <a:ext cx="8115300" cy="6410200"/>
          </a:xfrm>
          <a:prstGeom prst="rect">
            <a:avLst/>
          </a:prstGeom>
          <a:solidFill>
            <a:schemeClr val="lt1"/>
          </a:solid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394ffcde8db_3_18"/>
          <p:cNvSpPr txBox="1"/>
          <p:nvPr>
            <p:ph idx="12" type="sldNum"/>
          </p:nvPr>
        </p:nvSpPr>
        <p:spPr>
          <a:xfrm>
            <a:off x="9156511" y="6492875"/>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52" name="Google Shape;152;g394ffcde8db_3_18"/>
          <p:cNvSpPr txBox="1"/>
          <p:nvPr>
            <p:ph type="title"/>
          </p:nvPr>
        </p:nvSpPr>
        <p:spPr>
          <a:xfrm>
            <a:off x="137236" y="149168"/>
            <a:ext cx="11514600" cy="436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1.</a:t>
            </a:r>
            <a:r>
              <a:rPr lang="en-US"/>
              <a:t>Khảo Sát Nhu Cầu Thực Tế</a:t>
            </a:r>
            <a:endParaRPr/>
          </a:p>
        </p:txBody>
      </p:sp>
      <p:sp>
        <p:nvSpPr>
          <p:cNvPr id="153" name="Google Shape;153;g394ffcde8db_3_18"/>
          <p:cNvSpPr/>
          <p:nvPr>
            <p:ph idx="2" type="chart"/>
          </p:nvPr>
        </p:nvSpPr>
        <p:spPr>
          <a:xfrm>
            <a:off x="338736" y="1406525"/>
            <a:ext cx="5757300" cy="4670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154" name="Google Shape;154;g394ffcde8db_3_18"/>
          <p:cNvSpPr/>
          <p:nvPr>
            <p:ph idx="3" type="tbl"/>
          </p:nvPr>
        </p:nvSpPr>
        <p:spPr>
          <a:xfrm>
            <a:off x="6210300" y="1392239"/>
            <a:ext cx="5592900" cy="468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155" name="Google Shape;155;g394ffcde8db_3_18"/>
          <p:cNvPicPr preferRelativeResize="0"/>
          <p:nvPr/>
        </p:nvPicPr>
        <p:blipFill>
          <a:blip r:embed="rId3">
            <a:alphaModFix/>
          </a:blip>
          <a:stretch>
            <a:fillRect/>
          </a:stretch>
        </p:blipFill>
        <p:spPr>
          <a:xfrm>
            <a:off x="0" y="1207325"/>
            <a:ext cx="12052301" cy="5539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394ffcde8db_3_102"/>
          <p:cNvSpPr txBox="1"/>
          <p:nvPr>
            <p:ph idx="12" type="sldNum"/>
          </p:nvPr>
        </p:nvSpPr>
        <p:spPr>
          <a:xfrm>
            <a:off x="9156511" y="6492875"/>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62" name="Google Shape;162;g394ffcde8db_3_102"/>
          <p:cNvSpPr txBox="1"/>
          <p:nvPr>
            <p:ph type="title"/>
          </p:nvPr>
        </p:nvSpPr>
        <p:spPr>
          <a:xfrm>
            <a:off x="338736" y="112543"/>
            <a:ext cx="11514600" cy="436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1.Khảo Sát Nhu Cầu Thực Tế</a:t>
            </a:r>
            <a:endParaRPr/>
          </a:p>
        </p:txBody>
      </p:sp>
      <p:sp>
        <p:nvSpPr>
          <p:cNvPr id="163" name="Google Shape;163;g394ffcde8db_3_102"/>
          <p:cNvSpPr/>
          <p:nvPr>
            <p:ph idx="2" type="chart"/>
          </p:nvPr>
        </p:nvSpPr>
        <p:spPr>
          <a:xfrm>
            <a:off x="338736" y="1406525"/>
            <a:ext cx="5757300" cy="4670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164" name="Google Shape;164;g394ffcde8db_3_102"/>
          <p:cNvSpPr/>
          <p:nvPr>
            <p:ph idx="3" type="tbl"/>
          </p:nvPr>
        </p:nvSpPr>
        <p:spPr>
          <a:xfrm>
            <a:off x="6210300" y="1392239"/>
            <a:ext cx="5592900" cy="468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165" name="Google Shape;165;g394ffcde8db_3_102"/>
          <p:cNvPicPr preferRelativeResize="0"/>
          <p:nvPr/>
        </p:nvPicPr>
        <p:blipFill>
          <a:blip r:embed="rId3">
            <a:alphaModFix/>
          </a:blip>
          <a:stretch>
            <a:fillRect/>
          </a:stretch>
        </p:blipFill>
        <p:spPr>
          <a:xfrm>
            <a:off x="0" y="1176873"/>
            <a:ext cx="12192001" cy="49000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394ffcde8db_3_113"/>
          <p:cNvSpPr txBox="1"/>
          <p:nvPr>
            <p:ph idx="12" type="sldNum"/>
          </p:nvPr>
        </p:nvSpPr>
        <p:spPr>
          <a:xfrm>
            <a:off x="9156511" y="6492875"/>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172" name="Google Shape;172;g394ffcde8db_3_113"/>
          <p:cNvSpPr txBox="1"/>
          <p:nvPr>
            <p:ph type="title"/>
          </p:nvPr>
        </p:nvSpPr>
        <p:spPr>
          <a:xfrm>
            <a:off x="338736" y="112543"/>
            <a:ext cx="11514600" cy="436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1.Khảo Sát Nhu Cầu Thực Tế</a:t>
            </a:r>
            <a:endParaRPr/>
          </a:p>
        </p:txBody>
      </p:sp>
      <p:sp>
        <p:nvSpPr>
          <p:cNvPr id="173" name="Google Shape;173;g394ffcde8db_3_113"/>
          <p:cNvSpPr/>
          <p:nvPr>
            <p:ph idx="2" type="chart"/>
          </p:nvPr>
        </p:nvSpPr>
        <p:spPr>
          <a:xfrm>
            <a:off x="338736" y="1406525"/>
            <a:ext cx="5757300" cy="4670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174" name="Google Shape;174;g394ffcde8db_3_113"/>
          <p:cNvSpPr/>
          <p:nvPr>
            <p:ph idx="3" type="tbl"/>
          </p:nvPr>
        </p:nvSpPr>
        <p:spPr>
          <a:xfrm>
            <a:off x="6210300" y="1392239"/>
            <a:ext cx="5592900" cy="468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175" name="Google Shape;175;g394ffcde8db_3_113"/>
          <p:cNvPicPr preferRelativeResize="0"/>
          <p:nvPr/>
        </p:nvPicPr>
        <p:blipFill>
          <a:blip r:embed="rId3">
            <a:alphaModFix/>
          </a:blip>
          <a:stretch>
            <a:fillRect/>
          </a:stretch>
        </p:blipFill>
        <p:spPr>
          <a:xfrm>
            <a:off x="0" y="729260"/>
            <a:ext cx="12191999" cy="558310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2025-09-28T15:26:00Z</dcterms:created>
  <dc:creator>Phong TT &amp; QTTH</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AF3D2CD8283D4708A8241DE651781AB0_12</vt:lpwstr>
  </property>
  <property fmtid="{D5CDD505-2E9C-101B-9397-08002B2CF9AE}" pid="3" name="KSOProductBuildVer">
    <vt:lpwstr>1033-12.2.0.22530</vt:lpwstr>
  </property>
</Properties>
</file>